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241" r:id="rId4"/>
  </p:sldMasterIdLst>
  <p:notesMasterIdLst>
    <p:notesMasterId r:id="rId9"/>
  </p:notesMasterIdLst>
  <p:handoutMasterIdLst>
    <p:handoutMasterId r:id="rId10"/>
  </p:handoutMasterIdLst>
  <p:sldIdLst>
    <p:sldId id="284" r:id="rId5"/>
    <p:sldId id="328" r:id="rId6"/>
    <p:sldId id="335" r:id="rId7"/>
    <p:sldId id="336" r:id="rId8"/>
  </p:sldIdLst>
  <p:sldSz cx="9144000" cy="5143500" type="screen16x9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5577">
          <p15:clr>
            <a:srgbClr val="A4A3A4"/>
          </p15:clr>
        </p15:guide>
        <p15:guide id="3" pos="180">
          <p15:clr>
            <a:srgbClr val="A4A3A4"/>
          </p15:clr>
        </p15:guide>
        <p15:guide id="4" orient="horz" pos="795">
          <p15:clr>
            <a:srgbClr val="A4A3A4"/>
          </p15:clr>
        </p15:guide>
        <p15:guide id="5" pos="6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800"/>
    <a:srgbClr val="FFA679"/>
    <a:srgbClr val="FFB171"/>
    <a:srgbClr val="FF5A33"/>
    <a:srgbClr val="FEE2C6"/>
    <a:srgbClr val="FFD3AF"/>
    <a:srgbClr val="444444"/>
    <a:srgbClr val="808080"/>
    <a:srgbClr val="FF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3" autoAdjust="0"/>
    <p:restoredTop sz="96296" autoAdjust="0"/>
  </p:normalViewPr>
  <p:slideViewPr>
    <p:cSldViewPr snapToGrid="0">
      <p:cViewPr varScale="1">
        <p:scale>
          <a:sx n="133" d="100"/>
          <a:sy n="133" d="100"/>
        </p:scale>
        <p:origin x="-90" y="-408"/>
      </p:cViewPr>
      <p:guideLst>
        <p:guide orient="horz" pos="3072"/>
        <p:guide orient="horz" pos="795"/>
        <p:guide pos="5577"/>
        <p:guide pos="180"/>
        <p:guide pos="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0918" y="9048205"/>
            <a:ext cx="491516" cy="24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C8DF440-AC1E-4EB3-BCAA-2AAB8924A793}" type="slidenum">
              <a:rPr lang="en-US" sz="1000">
                <a:latin typeface="Arial"/>
              </a:rPr>
              <a:pPr>
                <a:defRPr/>
              </a:pPr>
              <a:t>‹#›</a:t>
            </a:fld>
            <a:endParaRPr lang="en-US" sz="1000" dirty="0">
              <a:latin typeface="Arial"/>
            </a:endParaRPr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endParaRPr lang="en-US" sz="850" b="1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26834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8" y="384175"/>
            <a:ext cx="6988175" cy="393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84" y="4514514"/>
            <a:ext cx="5677504" cy="426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32759" y="9086840"/>
            <a:ext cx="669675" cy="21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5" tIns="45464" rIns="90925" bIns="45464" numCol="1" anchor="b" anchorCtr="0" compatLnSpc="1">
            <a:prstTxWarp prst="textNoShape">
              <a:avLst/>
            </a:prstTxWarp>
          </a:bodyPr>
          <a:lstStyle>
            <a:lvl1pPr algn="r" defTabSz="909185" eaLnBrk="0" hangingPunct="0">
              <a:lnSpc>
                <a:spcPct val="100000"/>
              </a:lnSpc>
              <a:spcBef>
                <a:spcPct val="0"/>
              </a:spcBef>
              <a:defRPr sz="1000" b="0">
                <a:latin typeface="Arial"/>
              </a:defRPr>
            </a:lvl1pPr>
          </a:lstStyle>
          <a:p>
            <a:pPr>
              <a:defRPr/>
            </a:pPr>
            <a:fld id="{FA04BB6B-BEDE-48E4-970F-8DFC0D4B5AE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fl" descr="                              Dell - Internal Use - Confidential&#10;"/>
          <p:cNvSpPr txBox="1"/>
          <p:nvPr/>
        </p:nvSpPr>
        <p:spPr>
          <a:xfrm>
            <a:off x="0" y="8973820"/>
            <a:ext cx="7010400" cy="35394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dirty="0" smtClean="0">
                <a:solidFill>
                  <a:srgbClr val="7F7F7F"/>
                </a:solidFill>
                <a:latin typeface="Arial"/>
              </a:rPr>
              <a:t>                              Dell - Internal Use - Confidential</a:t>
            </a:r>
          </a:p>
          <a:p>
            <a:pPr algn="l"/>
            <a:endParaRPr lang="en-US" sz="850" b="1" i="0" u="none" baseline="0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71688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6" cy="5152976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9033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87587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43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389120" y="1280160"/>
            <a:ext cx="38404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43786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0166" y="267705"/>
            <a:ext cx="4285279" cy="64008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70166" y="1280160"/>
            <a:ext cx="428386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defRPr sz="14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4675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0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47540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865304" cy="486332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280160"/>
            <a:ext cx="4297680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767409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9300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267706"/>
            <a:ext cx="4297680" cy="836894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42976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113366"/>
            <a:ext cx="4305300" cy="313267"/>
          </a:xfrm>
          <a:prstGeom prst="rect">
            <a:avLst/>
          </a:prstGeom>
        </p:spPr>
        <p:txBody>
          <a:bodyPr lIns="0" rIns="0" anchor="t" anchorCtr="0"/>
          <a:lstStyle>
            <a:lvl1pPr marL="228600" indent="-228600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2296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64797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028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3642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80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983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8345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56778" cy="515068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792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3694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726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54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5325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7557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74320" y="1748271"/>
            <a:ext cx="6850901" cy="1495794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54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520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0844" cy="515297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19" y="288114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82294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89291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95667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18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5064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182880" tIns="137160" rIns="137160" bIns="13716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endParaRPr lang="en-US" sz="2000" dirty="0" err="1" smtClean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274320" y="294162"/>
            <a:ext cx="5200791" cy="1661993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54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274320" y="2252133"/>
            <a:ext cx="5200791" cy="30777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88497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8" y="264629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1756789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2"/>
            <a:ext cx="7955280" cy="64008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19" y="1280160"/>
            <a:ext cx="7955279" cy="32004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7806211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319" y="265271"/>
            <a:ext cx="7955280" cy="64008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74320" y="1554480"/>
            <a:ext cx="7955280" cy="301752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000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266700" y="1057766"/>
            <a:ext cx="7960422" cy="313267"/>
          </a:xfrm>
          <a:prstGeom prst="rect">
            <a:avLst/>
          </a:prstGeom>
        </p:spPr>
        <p:txBody>
          <a:bodyPr lIns="0" rIns="0" anchor="t" anchorCtr="0"/>
          <a:lstStyle>
            <a:lvl1pPr marL="285750" indent="-285750">
              <a:buFont typeface="Arial"/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11100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3/13/2017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6" y="4825328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3/13/2017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5274" y="4832722"/>
            <a:ext cx="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endParaRPr lang="en-US" sz="85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5274" y="4832722"/>
            <a:ext cx="141064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850" b="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r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850" b="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776" y="4832722"/>
            <a:ext cx="192360" cy="119905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85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of Y</a:t>
            </a:r>
          </a:p>
        </p:txBody>
      </p:sp>
    </p:spTree>
    <p:extLst>
      <p:ext uri="{BB962C8B-B14F-4D97-AF65-F5344CB8AC3E}">
        <p14:creationId xmlns:p14="http://schemas.microsoft.com/office/powerpoint/2010/main" val="22094827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427" r:id="rId1"/>
    <p:sldLayoutId id="2147484431" r:id="rId2"/>
    <p:sldLayoutId id="2147484432" r:id="rId3"/>
    <p:sldLayoutId id="2147484422" r:id="rId4"/>
    <p:sldLayoutId id="2147484400" r:id="rId5"/>
    <p:sldLayoutId id="2147484405" r:id="rId6"/>
    <p:sldLayoutId id="2147484367" r:id="rId7"/>
    <p:sldLayoutId id="2147484244" r:id="rId8"/>
    <p:sldLayoutId id="2147484245" r:id="rId9"/>
    <p:sldLayoutId id="2147484246" r:id="rId10"/>
    <p:sldLayoutId id="2147484247" r:id="rId11"/>
    <p:sldLayoutId id="2147484248" r:id="rId12"/>
    <p:sldLayoutId id="2147484249" r:id="rId13"/>
    <p:sldLayoutId id="2147484250" r:id="rId14"/>
    <p:sldLayoutId id="2147484435" r:id="rId15"/>
    <p:sldLayoutId id="2147484407" r:id="rId16"/>
    <p:sldLayoutId id="2147484433" r:id="rId17"/>
    <p:sldLayoutId id="2147484434" r:id="rId18"/>
    <p:sldLayoutId id="2147484425" r:id="rId19"/>
    <p:sldLayoutId id="2147484424" r:id="rId20"/>
    <p:sldLayoutId id="2147484423" r:id="rId2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ts val="12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400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2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909638" indent="-220663" algn="l" rtl="0" eaLnBrk="1" fontAlgn="base" hangingPunct="1">
        <a:lnSpc>
          <a:spcPct val="100000"/>
        </a:lnSpc>
        <a:spcBef>
          <a:spcPts val="3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000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308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846914"/>
            <a:ext cx="8705375" cy="1661993"/>
          </a:xfrm>
        </p:spPr>
        <p:txBody>
          <a:bodyPr>
            <a:normAutofit/>
          </a:bodyPr>
          <a:lstStyle/>
          <a:p>
            <a:pPr algn="ctr"/>
            <a:r>
              <a:rPr lang="en-US" sz="4000" smtClean="0"/>
              <a:t>Minimize Environment </a:t>
            </a:r>
            <a:r>
              <a:rPr lang="en-US" sz="4000" dirty="0" smtClean="0"/>
              <a:t>for CI Test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938" y="3766170"/>
            <a:ext cx="5200791" cy="707886"/>
          </a:xfrm>
        </p:spPr>
        <p:txBody>
          <a:bodyPr/>
          <a:lstStyle/>
          <a:p>
            <a:pPr algn="ctr"/>
            <a:r>
              <a:rPr lang="en-US" sz="1800" dirty="0" smtClean="0"/>
              <a:t>Felix Yuan</a:t>
            </a:r>
          </a:p>
          <a:p>
            <a:pPr algn="ctr"/>
            <a:r>
              <a:rPr lang="en-US" sz="1800" dirty="0" smtClean="0"/>
              <a:t>Mar </a:t>
            </a:r>
            <a:r>
              <a:rPr lang="en-US" sz="1800" dirty="0" smtClean="0"/>
              <a:t>13 </a:t>
            </a:r>
            <a:r>
              <a:rPr lang="en-US" sz="1800" dirty="0" smtClean="0"/>
              <a:t>2017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473419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 to solve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48963" y="904709"/>
            <a:ext cx="4994561" cy="41178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›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Courier New" panose="02070309020205020404" pitchFamily="49" charset="0"/>
              <a:buChar char="o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For Dell 300" pitchFamily="50" charset="0"/>
              <a:buChar char="–"/>
              <a:defRPr sz="1200">
                <a:solidFill>
                  <a:schemeClr val="tx1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9pPr>
          </a:lstStyle>
          <a:p>
            <a:r>
              <a:rPr lang="en-US" b="1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Situation:</a:t>
            </a:r>
          </a:p>
          <a:p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Current CI testing is running RackHD within Vagrant, source code is cloned (with package installation) in host VM and shared with Vagrant. External 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vNode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connects with RackHD via elaborate network setup.</a:t>
            </a:r>
          </a:p>
          <a:p>
            <a:r>
              <a:rPr lang="en-US" b="1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Problems:</a:t>
            </a:r>
            <a:endParaRPr lang="en-US" b="1" kern="0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Too many virtualization layers thus increase resource consumption and impact RackHD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Complex network topology between 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vNode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and RackHD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Some CI issues were introduced by Vagrant.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For </a:t>
            </a:r>
            <a:r>
              <a:rPr lang="en-US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PR Gate &amp; Continuous 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CI: </a:t>
            </a:r>
            <a:r>
              <a:rPr lang="en-US" i="1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Vagrant </a:t>
            </a:r>
            <a:r>
              <a:rPr lang="en-US" i="1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up + RackHD Services boots up 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takes </a:t>
            </a:r>
            <a:r>
              <a:rPr lang="en-US" kern="0" dirty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more than 15 min!!!!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kern="0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15" y="2043111"/>
            <a:ext cx="3562966" cy="133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3551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48964" y="904709"/>
            <a:ext cx="8463732" cy="41178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›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Courier New" panose="02070309020205020404" pitchFamily="49" charset="0"/>
              <a:buChar char="o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For Dell 300" pitchFamily="50" charset="0"/>
              <a:buChar char="–"/>
              <a:defRPr sz="1200">
                <a:solidFill>
                  <a:schemeClr val="tx1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Remove Vagrant layer from CI testing (PR Gate &amp; Continuous CI)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Use VM snapshot can quickly backup &amp; restore environment (Ensure all testing running on same environment)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Keep “Image Post Test” (OVA/Docker/Vagrant).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981" y="2593181"/>
            <a:ext cx="44291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4607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docker</a:t>
            </a:r>
            <a:r>
              <a:rPr lang="en-US" dirty="0" smtClean="0"/>
              <a:t> or ova?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48964" y="904709"/>
            <a:ext cx="8463732" cy="41178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573088" indent="-231775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2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2pPr>
            <a:lvl3pPr marL="909638" indent="-220663" algn="l" rtl="0" eaLnBrk="1" fontAlgn="base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›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3pPr>
            <a:lvl4pPr marL="1246188" indent="-222250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Courier New" panose="02070309020205020404" pitchFamily="49" charset="0"/>
              <a:buChar char="o"/>
              <a:defRPr sz="1000" baseline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4pPr>
            <a:lvl5pPr marL="1608138" indent="-236538" algn="l" rtl="0" eaLnBrk="1" fontAlgn="base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AAAAAA"/>
              </a:buClr>
              <a:buFont typeface="Museo For Dell 300" pitchFamily="50" charset="0"/>
              <a:buChar char="–"/>
              <a:defRPr sz="1200">
                <a:solidFill>
                  <a:schemeClr val="tx1"/>
                </a:solidFill>
                <a:latin typeface="Museo Sans For Dell" pitchFamily="2" charset="0"/>
                <a:ea typeface="Museo Sans For Dell" pitchFamily="2" charset="0"/>
              </a:defRPr>
            </a:lvl5pPr>
            <a:lvl6pPr marL="20653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6pPr>
            <a:lvl7pPr marL="25225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7pPr>
            <a:lvl8pPr marL="29797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8pPr>
            <a:lvl9pPr marL="3436938" indent="-236538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1800">
                <a:solidFill>
                  <a:schemeClr val="accent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Source code is the focus for PR gate and Continuous CI, no matter it is get from 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git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or 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debian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. 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But a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ny make-up for source code is 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introducing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additional complexity.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Either 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docker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or ova 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introduces environment complex, use minimized/clean/pure/thin environment will minimize the environment problem and speed up testing</a:t>
            </a:r>
            <a:endParaRPr lang="en-US" kern="0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Source code level testing is the basic of all other testing, If source code fails on minimized environment, all other testing (</a:t>
            </a:r>
            <a:r>
              <a:rPr lang="en-US" kern="0" dirty="0" err="1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docker</a:t>
            </a:r>
            <a:r>
              <a:rPr lang="en-US" kern="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/ova/vagrant) will certainly fail.</a:t>
            </a:r>
            <a:endParaRPr lang="en-US" kern="0" dirty="0" smtClean="0">
              <a:solidFill>
                <a:schemeClr val="bg2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0963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2016_DellEMC_ppt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DellEMC_PPT_Template_16x9" id="{B8B5C6D0-E3FF-4310-9DCF-1B14F86F2E69}" vid="{627FB30F-31F4-4FBE-8A3A-F7BC81DAC0B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BEE83C66E54EA9BED83B0A9A60DB" ma:contentTypeVersion="1" ma:contentTypeDescription="Create a new document." ma:contentTypeScope="" ma:versionID="51a43b2161297f783d65b37e357c79e9">
  <xsd:schema xmlns:xsd="http://www.w3.org/2001/XMLSchema" xmlns:p="http://schemas.microsoft.com/office/2006/metadata/properties" targetNamespace="http://schemas.microsoft.com/office/2006/metadata/properties" ma:root="true" ma:fieldsID="b9cfef283e0bc2d986a66f9ec0cdc42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73BDD3-AA35-4F19-A12A-C6462BECFBD1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332CB6-AB82-4DD3-8C89-C660A1C394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6FC490B-1F77-48C5-AC70-1DD939DBDF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Dell_EMC Internal Template</Template>
  <TotalTime>4090</TotalTime>
  <Words>233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2016_DellEMC_ppt_template</vt:lpstr>
      <vt:lpstr>Minimize Environment for CI Test</vt:lpstr>
      <vt:lpstr>What’s the problem to solve</vt:lpstr>
      <vt:lpstr>Proposed Solution</vt:lpstr>
      <vt:lpstr>Why not docker or ova?</vt:lpstr>
    </vt:vector>
  </TitlesOfParts>
  <Company>EMC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READ – INSTRUCTIONS FOR ADDING PAGE NUMBERS “X of Y” IN POWERPOINT 2013  For internal presentations only. You do not need to add this for external/customer/partner presentations.  If you are working in PowerPoint 2013, you must manually add the total number of pages to your deck. Total number of pages = Y </dc:title>
  <dc:creator>Pan, Peter</dc:creator>
  <cp:keywords>Internal Use</cp:keywords>
  <cp:lastModifiedBy>EMC</cp:lastModifiedBy>
  <cp:revision>615</cp:revision>
  <cp:lastPrinted>2014-02-14T16:26:12Z</cp:lastPrinted>
  <dcterms:created xsi:type="dcterms:W3CDTF">2016-09-19T01:32:21Z</dcterms:created>
  <dcterms:modified xsi:type="dcterms:W3CDTF">2017-03-13T11:04:14Z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0x010100EAEEBEE83C66E54EA9BED83B0A9A60DB</vt:lpwstr>
  </property>
  <property fmtid="{D5CDD505-2E9C-101B-9397-08002B2CF9AE}" pid="3" name="TitusGUID">
    <vt:lpwstr>6b83fb70-f992-42a3-bd65-798715d6638b</vt:lpwstr>
  </property>
  <property fmtid="{D5CDD505-2E9C-101B-9397-08002B2CF9AE}" pid="4" name="DellClassification">
    <vt:lpwstr>Internal Use</vt:lpwstr>
  </property>
  <property fmtid="{D5CDD505-2E9C-101B-9397-08002B2CF9AE}" pid="5" name="DellSubLabels">
    <vt:lpwstr/>
  </property>
  <property fmtid="{D5CDD505-2E9C-101B-9397-08002B2CF9AE}" pid="6" name="DellVisual Markings (PPT)">
    <vt:lpwstr>Classification Footer</vt:lpwstr>
  </property>
  <property fmtid="{D5CDD505-2E9C-101B-9397-08002B2CF9AE}" pid="7" name="titusconfig">
    <vt:lpwstr>1.3BrandsTest</vt:lpwstr>
  </property>
</Properties>
</file>