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  <p:sldMasterId id="2147484436" r:id="rId5"/>
  </p:sldMasterIdLst>
  <p:notesMasterIdLst>
    <p:notesMasterId r:id="rId12"/>
  </p:notesMasterIdLst>
  <p:handoutMasterIdLst>
    <p:handoutMasterId r:id="rId13"/>
  </p:handoutMasterIdLst>
  <p:sldIdLst>
    <p:sldId id="334" r:id="rId6"/>
    <p:sldId id="336" r:id="rId7"/>
    <p:sldId id="338" r:id="rId8"/>
    <p:sldId id="335" r:id="rId9"/>
    <p:sldId id="337" r:id="rId10"/>
    <p:sldId id="339" r:id="rId11"/>
  </p:sldIdLst>
  <p:sldSz cx="9144000" cy="5143500" type="screen16x9"/>
  <p:notesSz cx="70104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795">
          <p15:clr>
            <a:srgbClr val="A4A3A4"/>
          </p15:clr>
        </p15:guide>
        <p15:guide id="5" pos="6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8"/>
    <a:srgbClr val="6EA204"/>
    <a:srgbClr val="3D6AE6"/>
    <a:srgbClr val="CCECFF"/>
    <a:srgbClr val="000000"/>
    <a:srgbClr val="444444"/>
    <a:srgbClr val="808080"/>
    <a:srgbClr val="FFAF00"/>
    <a:srgbClr val="3DC6EF"/>
    <a:srgbClr val="6E2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8" autoAdjust="0"/>
    <p:restoredTop sz="88257" autoAdjust="0"/>
  </p:normalViewPr>
  <p:slideViewPr>
    <p:cSldViewPr snapToGrid="0">
      <p:cViewPr varScale="1">
        <p:scale>
          <a:sx n="132" d="100"/>
          <a:sy n="132" d="100"/>
        </p:scale>
        <p:origin x="1068" y="120"/>
      </p:cViewPr>
      <p:guideLst>
        <p:guide orient="horz" pos="3072"/>
        <p:guide pos="5577"/>
        <p:guide pos="180"/>
        <p:guide orient="horz" pos="795"/>
        <p:guide pos="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0918" y="9048205"/>
            <a:ext cx="491516" cy="24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C8DF440-AC1E-4EB3-BCAA-2AAB8924A793}" type="slidenum">
              <a:rPr lang="en-US" sz="1000">
                <a:latin typeface="Arial"/>
              </a:rPr>
              <a:pPr>
                <a:defRPr/>
              </a:pPr>
              <a:t>‹#›</a:t>
            </a:fld>
            <a:endParaRPr lang="en-US" sz="1000" dirty="0">
              <a:latin typeface="Arial"/>
            </a:endParaRPr>
          </a:p>
        </p:txBody>
      </p:sp>
      <p:sp>
        <p:nvSpPr>
          <p:cNvPr id="2" name="fl" descr="                              Dell - Internal Use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50" b="1" dirty="0" smtClean="0">
                <a:solidFill>
                  <a:srgbClr val="7F7F7F"/>
                </a:solidFill>
                <a:latin typeface="Arial"/>
              </a:rPr>
              <a:t>                              Dell - Internal Use - Confidential</a:t>
            </a:r>
          </a:p>
          <a:p>
            <a:endParaRPr lang="en-US" sz="850" b="1" dirty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038" y="384175"/>
            <a:ext cx="6988175" cy="393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84" y="4514514"/>
            <a:ext cx="5677504" cy="426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32759" y="9086840"/>
            <a:ext cx="669675" cy="21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Arial"/>
              </a:defRPr>
            </a:lvl1pPr>
          </a:lstStyle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l" descr="                              Dell - Internal Use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1" i="0" u="none" baseline="0" dirty="0" smtClean="0">
                <a:solidFill>
                  <a:srgbClr val="7F7F7F"/>
                </a:solidFill>
                <a:latin typeface="Arial"/>
              </a:rPr>
              <a:t>                              Dell - Internal Use - Confidential</a:t>
            </a:r>
          </a:p>
          <a:p>
            <a:pPr algn="l"/>
            <a:endParaRPr lang="en-US" sz="850" b="1" i="0" u="none" baseline="0" dirty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7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5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280160"/>
            <a:ext cx="38404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280160"/>
            <a:ext cx="38404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43786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0166" y="267705"/>
            <a:ext cx="4285279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0166" y="1280160"/>
            <a:ext cx="428386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0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47540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6770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280160"/>
            <a:ext cx="42976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3007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67706"/>
            <a:ext cx="4297680" cy="836894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554480"/>
            <a:ext cx="4297680" cy="301752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2296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_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64797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028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3642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40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52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8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374338" y="1011766"/>
            <a:ext cx="4038600" cy="352689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1200"/>
              </a:spcBef>
              <a:buClr>
                <a:schemeClr val="tx2"/>
              </a:buClr>
              <a:buNone/>
              <a:defRPr sz="2000">
                <a:solidFill>
                  <a:schemeClr val="tx2"/>
                </a:solidFill>
              </a:defRPr>
            </a:lvl1pPr>
            <a:lvl2pPr marL="169863" indent="-169863">
              <a:spcBef>
                <a:spcPts val="1200"/>
              </a:spcBef>
              <a:buClr>
                <a:schemeClr val="tx2"/>
              </a:buClr>
              <a:buFont typeface="Arial"/>
              <a:buChar char="•"/>
              <a:defRPr sz="1800">
                <a:solidFill>
                  <a:srgbClr val="717074"/>
                </a:solidFill>
              </a:defRPr>
            </a:lvl2pPr>
            <a:lvl3pPr marL="515938" indent="-168275">
              <a:spcBef>
                <a:spcPts val="300"/>
              </a:spcBef>
              <a:buClr>
                <a:schemeClr val="tx2"/>
              </a:buClr>
              <a:buFont typeface="Lucida Grande"/>
              <a:buChar char="­"/>
              <a:defRPr sz="1400">
                <a:solidFill>
                  <a:srgbClr val="717074"/>
                </a:solidFill>
              </a:defRPr>
            </a:lvl3pPr>
            <a:lvl4pPr marL="8556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rgbClr val="717074"/>
                </a:solidFill>
              </a:defRPr>
            </a:lvl4pPr>
            <a:lvl5pPr marL="1201738" indent="-168275">
              <a:spcBef>
                <a:spcPts val="300"/>
              </a:spcBef>
              <a:buClr>
                <a:schemeClr val="tx2"/>
              </a:buClr>
              <a:buFont typeface="Arial"/>
              <a:buChar char="–"/>
              <a:defRPr sz="1050">
                <a:solidFill>
                  <a:srgbClr val="71707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809067" y="1011766"/>
            <a:ext cx="4038600" cy="352689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1200"/>
              </a:spcBef>
              <a:buClr>
                <a:schemeClr val="tx2"/>
              </a:buClr>
              <a:buNone/>
              <a:defRPr sz="2000">
                <a:solidFill>
                  <a:schemeClr val="tx2"/>
                </a:solidFill>
              </a:defRPr>
            </a:lvl1pPr>
            <a:lvl2pPr marL="169863" indent="-169863">
              <a:spcBef>
                <a:spcPts val="1200"/>
              </a:spcBef>
              <a:buClr>
                <a:schemeClr val="tx2"/>
              </a:buClr>
              <a:buFont typeface="Arial"/>
              <a:buChar char="•"/>
              <a:defRPr sz="1800">
                <a:solidFill>
                  <a:srgbClr val="717074"/>
                </a:solidFill>
              </a:defRPr>
            </a:lvl2pPr>
            <a:lvl3pPr marL="515938" indent="-168275">
              <a:spcBef>
                <a:spcPts val="300"/>
              </a:spcBef>
              <a:buClr>
                <a:schemeClr val="tx2"/>
              </a:buClr>
              <a:buFont typeface="Lucida Grande"/>
              <a:buChar char="­"/>
              <a:defRPr sz="1400">
                <a:solidFill>
                  <a:srgbClr val="717074"/>
                </a:solidFill>
              </a:defRPr>
            </a:lvl3pPr>
            <a:lvl4pPr marL="8556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rgbClr val="717074"/>
                </a:solidFill>
              </a:defRPr>
            </a:lvl4pPr>
            <a:lvl5pPr marL="1201738" indent="-168275">
              <a:spcBef>
                <a:spcPts val="300"/>
              </a:spcBef>
              <a:buClr>
                <a:schemeClr val="tx2"/>
              </a:buClr>
              <a:buFont typeface="Arial"/>
              <a:buChar char="–"/>
              <a:defRPr sz="1050">
                <a:solidFill>
                  <a:srgbClr val="71707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79413" y="228600"/>
            <a:ext cx="8458200" cy="4286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800" cap="all" baseline="0">
                <a:solidFill>
                  <a:schemeClr val="tx2"/>
                </a:solidFill>
                <a:latin typeface="+mj-lt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1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1295399"/>
            <a:ext cx="8458200" cy="3235325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400">
                <a:solidFill>
                  <a:srgbClr val="717074"/>
                </a:solidFill>
                <a:latin typeface="+mn-lt"/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rgbClr val="717074"/>
                </a:solidFill>
                <a:latin typeface="+mn-lt"/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rgbClr val="717074"/>
                </a:solidFill>
                <a:latin typeface="+mn-lt"/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200">
                <a:solidFill>
                  <a:srgbClr val="717074"/>
                </a:solidFill>
                <a:latin typeface="+mn-lt"/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rgbClr val="717074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79413" y="228600"/>
            <a:ext cx="8458200" cy="4286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800" cap="all" baseline="0">
                <a:solidFill>
                  <a:schemeClr val="tx2"/>
                </a:solidFill>
                <a:latin typeface="+mj-lt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413" y="657225"/>
            <a:ext cx="8449733" cy="3024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1600" cap="all" baseline="0">
                <a:solidFill>
                  <a:schemeClr val="bg2"/>
                </a:solidFill>
                <a:latin typeface="+mj-lt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7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990599"/>
            <a:ext cx="4038600" cy="3548063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400">
                <a:solidFill>
                  <a:srgbClr val="717074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rgbClr val="717074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rgbClr val="717074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200">
                <a:solidFill>
                  <a:srgbClr val="717074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rgbClr val="71707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1"/>
          </p:nvPr>
        </p:nvSpPr>
        <p:spPr>
          <a:xfrm>
            <a:off x="4800600" y="990599"/>
            <a:ext cx="4038600" cy="3548063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400">
                <a:solidFill>
                  <a:srgbClr val="717074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rgbClr val="717074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rgbClr val="717074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200">
                <a:solidFill>
                  <a:srgbClr val="717074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rgbClr val="71707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79413" y="228600"/>
            <a:ext cx="8458200" cy="4286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800" cap="all" baseline="0">
                <a:solidFill>
                  <a:schemeClr val="tx2"/>
                </a:solidFill>
                <a:latin typeface="+mj-lt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82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8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966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90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4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06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002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463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95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940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0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8" y="264629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19" y="1280160"/>
            <a:ext cx="7955279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756789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19" y="1280160"/>
            <a:ext cx="7955279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62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1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554480"/>
            <a:ext cx="7955280" cy="301752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85750" indent="-285750">
              <a:buFont typeface="Arial"/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1110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2/24/2017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2/24/2017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998538" y="4832722"/>
            <a:ext cx="1647358" cy="1199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dirty="0" smtClean="0">
                <a:solidFill>
                  <a:srgbClr val="7F7F7F"/>
                </a:solidFill>
                <a:latin typeface="+mn-lt"/>
              </a:rPr>
              <a:t>Dell - Internal Use - Confidential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274" y="4832722"/>
            <a:ext cx="141064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85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r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85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367" r:id="rId7"/>
    <p:sldLayoutId id="2147484244" r:id="rId8"/>
    <p:sldLayoutId id="2147484245" r:id="rId9"/>
    <p:sldLayoutId id="2147484246" r:id="rId10"/>
    <p:sldLayoutId id="2147484247" r:id="rId11"/>
    <p:sldLayoutId id="2147484248" r:id="rId12"/>
    <p:sldLayoutId id="2147484249" r:id="rId13"/>
    <p:sldLayoutId id="2147484250" r:id="rId14"/>
    <p:sldLayoutId id="2147484435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  <p:sldLayoutId id="2147484428" r:id="rId22"/>
    <p:sldLayoutId id="2147484429" r:id="rId23"/>
    <p:sldLayoutId id="2147484430" r:id="rId24"/>
    <p:sldLayoutId id="2147484448" r:id="rId25"/>
    <p:sldLayoutId id="2147484449" r:id="rId26"/>
    <p:sldLayoutId id="2147484452" r:id="rId27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8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5F9D-DEB1-4793-AD56-13C127B13D8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46B6-BFB8-4EF9-93EF-B3B8571C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7" r:id="rId1"/>
    <p:sldLayoutId id="2147484438" r:id="rId2"/>
    <p:sldLayoutId id="2147484439" r:id="rId3"/>
    <p:sldLayoutId id="2147484440" r:id="rId4"/>
    <p:sldLayoutId id="2147484441" r:id="rId5"/>
    <p:sldLayoutId id="2147484442" r:id="rId6"/>
    <p:sldLayoutId id="2147484443" r:id="rId7"/>
    <p:sldLayoutId id="2147484444" r:id="rId8"/>
    <p:sldLayoutId id="2147484445" r:id="rId9"/>
    <p:sldLayoutId id="2147484446" r:id="rId10"/>
    <p:sldLayoutId id="214748444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cker.io/docs/builders/vmware-vm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packer.io/docs/builders/virtualbox-ovf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ackHD/RackHD/blob/master/packer/ansible/roles/mongodb/tasks/main.yml" TargetMode="External"/><Relationship Id="rId2" Type="http://schemas.openxmlformats.org/officeDocument/2006/relationships/hyperlink" Target="https://github.com/RackHD/RackHD/tree/master/packer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buntu.com/Releases" TargetMode="External"/><Relationship Id="rId2" Type="http://schemas.openxmlformats.org/officeDocument/2006/relationships/hyperlink" Target="https://wiki.jenkins-ci.org/display/JENKINS/Lockable+Resources+Plugin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Packer Enhancement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Previous: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 hour for build</a:t>
            </a:r>
            <a:r>
              <a:rPr lang="en-US" dirty="0" smtClean="0"/>
              <a:t>. Most time are consumed by bare-</a:t>
            </a:r>
            <a:r>
              <a:rPr lang="en-US" dirty="0" err="1" smtClean="0"/>
              <a:t>os</a:t>
            </a:r>
            <a:r>
              <a:rPr lang="en-US" dirty="0" smtClean="0"/>
              <a:t> install from ISO, and prerequisite installation. </a:t>
            </a:r>
          </a:p>
          <a:p>
            <a:pPr marL="0" indent="0">
              <a:buNone/>
            </a:pPr>
            <a:r>
              <a:rPr lang="en-US" dirty="0" smtClean="0"/>
              <a:t>Later:</a:t>
            </a:r>
          </a:p>
          <a:p>
            <a:r>
              <a:rPr lang="en-US" dirty="0" smtClean="0"/>
              <a:t>It brings opportunity to speed up the RackHD packer build</a:t>
            </a:r>
            <a:r>
              <a:rPr lang="en-US" dirty="0"/>
              <a:t>. Maybe </a:t>
            </a:r>
            <a:r>
              <a:rPr lang="en-US" dirty="0">
                <a:solidFill>
                  <a:srgbClr val="C00000"/>
                </a:solidFill>
              </a:rPr>
              <a:t>10 </a:t>
            </a:r>
            <a:r>
              <a:rPr lang="en-US" dirty="0" smtClean="0">
                <a:solidFill>
                  <a:srgbClr val="C00000"/>
                </a:solidFill>
              </a:rPr>
              <a:t>mins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With caching of the pre-build images, we can only install RackHD only for every time. Without re-install from ISO or the prerequisites.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 only can build from </a:t>
            </a:r>
            <a:r>
              <a:rPr lang="en-US" dirty="0" err="1"/>
              <a:t>iso</a:t>
            </a:r>
            <a:r>
              <a:rPr lang="en-US" dirty="0"/>
              <a:t>, </a:t>
            </a:r>
            <a:r>
              <a:rPr lang="en-US" dirty="0" smtClean="0"/>
              <a:t> Packer </a:t>
            </a:r>
            <a:r>
              <a:rPr lang="en-US" dirty="0"/>
              <a:t>also supports build </a:t>
            </a:r>
          </a:p>
          <a:p>
            <a:r>
              <a:rPr lang="en-US" sz="1200" dirty="0"/>
              <a:t>OVA: from </a:t>
            </a:r>
            <a:r>
              <a:rPr lang="en-US" sz="1200" dirty="0">
                <a:hlinkClick r:id="rId3"/>
              </a:rPr>
              <a:t>a prebuild VMDK image</a:t>
            </a:r>
            <a:endParaRPr lang="en-US" sz="1200" dirty="0"/>
          </a:p>
          <a:p>
            <a:r>
              <a:rPr lang="en-US" altLang="zh-CN" sz="1200" dirty="0"/>
              <a:t>Vagrant Box: from a </a:t>
            </a:r>
            <a:r>
              <a:rPr lang="en-US" altLang="zh-CN" sz="1200" dirty="0">
                <a:hlinkClick r:id="rId4"/>
              </a:rPr>
              <a:t>virtual box </a:t>
            </a:r>
            <a:r>
              <a:rPr lang="en-US" altLang="zh-CN" sz="1200" dirty="0" err="1">
                <a:hlinkClick r:id="rId4"/>
              </a:rPr>
              <a:t>ovf</a:t>
            </a:r>
            <a:r>
              <a:rPr lang="en-US" altLang="zh-CN" sz="1200" dirty="0">
                <a:hlinkClick r:id="rId4"/>
              </a:rPr>
              <a:t> </a:t>
            </a:r>
            <a:r>
              <a:rPr lang="en-US" altLang="zh-CN" sz="1200" dirty="0"/>
              <a:t>( the </a:t>
            </a:r>
            <a:r>
              <a:rPr lang="en-US" altLang="zh-CN" sz="1200" dirty="0" err="1"/>
              <a:t>ovf</a:t>
            </a:r>
            <a:r>
              <a:rPr lang="en-US" altLang="zh-CN" sz="1200" dirty="0"/>
              <a:t>/</a:t>
            </a:r>
            <a:r>
              <a:rPr lang="en-US" altLang="zh-CN" sz="1200" dirty="0" err="1"/>
              <a:t>vmdk</a:t>
            </a:r>
            <a:r>
              <a:rPr lang="en-US" altLang="zh-CN" sz="1200" dirty="0"/>
              <a:t> can be unzip from a prebuild vagrant box)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98736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30776" y="1063625"/>
            <a:ext cx="7955279" cy="32004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en-US" sz="1100" dirty="0" smtClean="0"/>
              <a:t>How to ensure the pre-build images are up to date (not become rusty, like current rusty </a:t>
            </a:r>
            <a:r>
              <a:rPr lang="en-US" sz="1100" dirty="0" smtClean="0">
                <a:solidFill>
                  <a:srgbClr val="C00000"/>
                </a:solidFill>
              </a:rPr>
              <a:t>vagrant 0.16 in CIT</a:t>
            </a:r>
            <a:r>
              <a:rPr lang="en-US" sz="1100" dirty="0" smtClean="0"/>
              <a:t>)</a:t>
            </a:r>
          </a:p>
          <a:p>
            <a:pPr marL="687388" lvl="1" indent="-342900">
              <a:buFont typeface="+mj-lt"/>
              <a:buAutoNum type="arabicParenR"/>
            </a:pPr>
            <a:r>
              <a:rPr lang="en-US" sz="1050" dirty="0" smtClean="0"/>
              <a:t>Any change in </a:t>
            </a:r>
            <a:r>
              <a:rPr lang="en-US" sz="1050" dirty="0" smtClean="0">
                <a:hlinkClick r:id="rId2"/>
              </a:rPr>
              <a:t>RackHD/packer</a:t>
            </a:r>
            <a:r>
              <a:rPr lang="en-US" sz="1050" dirty="0" smtClean="0"/>
              <a:t> folder (provision scripts), should trigger a cached-image rebuild.</a:t>
            </a:r>
          </a:p>
          <a:p>
            <a:pPr marL="687388" lvl="1" indent="-342900">
              <a:buFont typeface="+mj-lt"/>
              <a:buAutoNum type="arabicParenR"/>
            </a:pPr>
            <a:r>
              <a:rPr lang="en-US" sz="1050" dirty="0" smtClean="0"/>
              <a:t>Any important update in Ubuntu </a:t>
            </a:r>
            <a:r>
              <a:rPr lang="en-US" sz="1050" dirty="0" err="1" smtClean="0"/>
              <a:t>iso</a:t>
            </a:r>
            <a:r>
              <a:rPr lang="en-US" sz="1050" baseline="30000" dirty="0" smtClean="0"/>
              <a:t>[1]</a:t>
            </a:r>
            <a:r>
              <a:rPr lang="en-US" sz="1050" dirty="0" smtClean="0"/>
              <a:t> , or RackHD dependency packages </a:t>
            </a:r>
            <a:r>
              <a:rPr lang="en-US" sz="1050" baseline="30000" dirty="0" smtClean="0"/>
              <a:t>[2]   -- </a:t>
            </a:r>
            <a:r>
              <a:rPr lang="en-US" sz="1050" dirty="0"/>
              <a:t>We </a:t>
            </a:r>
            <a:r>
              <a:rPr lang="en-US" sz="1050" dirty="0" smtClean="0"/>
              <a:t>were kind of </a:t>
            </a:r>
            <a:r>
              <a:rPr lang="en-US" sz="1050" dirty="0"/>
              <a:t>blind for it!</a:t>
            </a:r>
          </a:p>
          <a:p>
            <a:pPr marL="342900" indent="-342900">
              <a:buAutoNum type="arabicPeriod"/>
            </a:pPr>
            <a:endParaRPr lang="en-US" sz="1100" dirty="0" smtClean="0"/>
          </a:p>
          <a:p>
            <a:pPr marL="342900" indent="-342900">
              <a:buAutoNum type="arabicPeriod"/>
            </a:pPr>
            <a:endParaRPr lang="en-US" sz="1100" dirty="0"/>
          </a:p>
          <a:p>
            <a:pPr marL="342900" indent="-342900">
              <a:buAutoNum type="arabicPeriod"/>
            </a:pPr>
            <a:endParaRPr lang="en-US" sz="1100" dirty="0" smtClean="0"/>
          </a:p>
          <a:p>
            <a:pPr marL="342900" indent="-342900">
              <a:buAutoNum type="arabicPeriod"/>
            </a:pPr>
            <a:r>
              <a:rPr lang="en-US" sz="1100" dirty="0" smtClean="0"/>
              <a:t>Where to store the pre-build images ?</a:t>
            </a:r>
          </a:p>
          <a:p>
            <a:pPr marL="344488" lvl="1" indent="0">
              <a:buNone/>
            </a:pPr>
            <a:r>
              <a:rPr lang="en-US" sz="1050" dirty="0" smtClean="0"/>
              <a:t>	It can be store in Jenkins master for now. And Artifactory OSS in the future.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How to track the repo changes? </a:t>
            </a:r>
            <a:r>
              <a:rPr lang="en-US" sz="1100" dirty="0"/>
              <a:t>(When to </a:t>
            </a:r>
            <a:r>
              <a:rPr lang="en-US" sz="1100" dirty="0" smtClean="0"/>
              <a:t>trigger rebuild to update cached images</a:t>
            </a:r>
            <a:r>
              <a:rPr lang="en-US" sz="1100" dirty="0"/>
              <a:t>)</a:t>
            </a:r>
            <a:endParaRPr lang="en-US" sz="1100" dirty="0" smtClean="0"/>
          </a:p>
          <a:p>
            <a:pPr marL="0" indent="0">
              <a:buNone/>
            </a:pPr>
            <a:r>
              <a:rPr lang="en-US" sz="1100" dirty="0"/>
              <a:t>	</a:t>
            </a:r>
            <a:r>
              <a:rPr lang="en-US" sz="1050" dirty="0" smtClean="0"/>
              <a:t>option 1) a Jenkins job monitor RackHD/packer, and trigger the rebuild if SCM changes / Deb package update</a:t>
            </a:r>
          </a:p>
          <a:p>
            <a:pPr marL="0" indent="0">
              <a:buNone/>
            </a:pPr>
            <a:r>
              <a:rPr lang="en-US" sz="1050" dirty="0"/>
              <a:t>	option </a:t>
            </a:r>
            <a:r>
              <a:rPr lang="en-US" sz="1050" dirty="0" smtClean="0"/>
              <a:t>2) </a:t>
            </a:r>
            <a:r>
              <a:rPr lang="en-US" sz="1050" dirty="0"/>
              <a:t>a commit-hash txt lives with the cached image. We compare commit-hash in manifest with </a:t>
            </a:r>
            <a:r>
              <a:rPr lang="en-US" sz="1050" dirty="0" smtClean="0"/>
              <a:t>it, during HWIMO-BUILD</a:t>
            </a:r>
            <a:endParaRPr lang="en-US" sz="1050" dirty="0"/>
          </a:p>
          <a:p>
            <a:pPr>
              <a:buAutoNum type="arabicPeriod" startAt="4"/>
            </a:pPr>
            <a:r>
              <a:rPr lang="en-US" sz="1100" dirty="0" smtClean="0"/>
              <a:t>How to avoid the competition and time windows during pre-build images producing &amp; consuming.</a:t>
            </a:r>
          </a:p>
          <a:p>
            <a:pPr marL="341313" lvl="1" indent="0">
              <a:buNone/>
            </a:pPr>
            <a:r>
              <a:rPr lang="en-US" sz="900" dirty="0" smtClean="0"/>
              <a:t>Leverage Lock plugin</a:t>
            </a:r>
            <a:endParaRPr lang="en-US" sz="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rational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0643" y="1715451"/>
            <a:ext cx="7155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[1] Ubuntu version like 16.04.4 is hardcoded in packer </a:t>
            </a:r>
            <a:r>
              <a:rPr lang="en-US" sz="9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yml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. But we </a:t>
            </a:r>
            <a:r>
              <a:rPr lang="en-US" sz="900" dirty="0" smtClean="0">
                <a:solidFill>
                  <a:srgbClr val="C00000"/>
                </a:solidFill>
                <a:latin typeface="+mn-lt"/>
              </a:rPr>
              <a:t>can’t be aware if 16.04.6LTS released for now.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[2] Dependency update: currently , we install most packages  with specific version, to </a:t>
            </a:r>
            <a:r>
              <a:rPr lang="en-US" sz="900" dirty="0" smtClean="0">
                <a:solidFill>
                  <a:srgbClr val="C00000"/>
                </a:solidFill>
                <a:latin typeface="+mn-lt"/>
              </a:rPr>
              <a:t>sync up latest changes with official repo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. Example :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+mn-lt"/>
                <a:hlinkClick r:id="rId3"/>
              </a:rPr>
              <a:t>mongodb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. But we won’t be aware if Ubuntu upgrade mongodb deb package . It may be a important security patch, so we need to rebuild the cached image to include this new mongodb </a:t>
            </a:r>
          </a:p>
        </p:txBody>
      </p:sp>
      <p:sp>
        <p:nvSpPr>
          <p:cNvPr id="5" name="Rounded Rectangle 4"/>
          <p:cNvSpPr/>
          <p:nvPr/>
        </p:nvSpPr>
        <p:spPr>
          <a:xfrm rot="645251">
            <a:off x="7257777" y="1530394"/>
            <a:ext cx="1753678" cy="37011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Security concern !!</a:t>
            </a:r>
          </a:p>
        </p:txBody>
      </p:sp>
    </p:spTree>
    <p:extLst>
      <p:ext uri="{BB962C8B-B14F-4D97-AF65-F5344CB8AC3E}">
        <p14:creationId xmlns:p14="http://schemas.microsoft.com/office/powerpoint/2010/main" val="554948378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74317" y="1063625"/>
            <a:ext cx="7955279" cy="3200400"/>
          </a:xfrm>
        </p:spPr>
        <p:txBody>
          <a:bodyPr>
            <a:normAutofit fontScale="70000" lnSpcReduction="20000"/>
          </a:bodyPr>
          <a:lstStyle/>
          <a:p>
            <a:r>
              <a:rPr lang="en-US" sz="1500" dirty="0" smtClean="0"/>
              <a:t>A Jenkins job to update the cached images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800" baseline="30000" dirty="0"/>
              <a:t>Triggered if SCM change in RackHD/packer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800" baseline="30000" dirty="0" smtClean="0"/>
              <a:t>Another job : polling </a:t>
            </a:r>
            <a:r>
              <a:rPr lang="en-US" sz="1800" baseline="30000" dirty="0"/>
              <a:t>the “apt-cache”  and observer changes for package we concern. [1]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800" baseline="30000" dirty="0"/>
              <a:t>Another job : </a:t>
            </a:r>
            <a:r>
              <a:rPr lang="en-US" sz="1800" baseline="30000" dirty="0" smtClean="0"/>
              <a:t>Polling </a:t>
            </a:r>
            <a:r>
              <a:rPr lang="en-US" sz="1800" baseline="30000" dirty="0"/>
              <a:t>the Ubuntu ISO repo</a:t>
            </a:r>
            <a:r>
              <a:rPr lang="en-US" sz="1800" baseline="30000" dirty="0" smtClean="0"/>
              <a:t>.</a:t>
            </a:r>
            <a:r>
              <a:rPr lang="en-US" sz="1800" baseline="30000" dirty="0"/>
              <a:t> </a:t>
            </a:r>
            <a:r>
              <a:rPr lang="en-US" sz="1800" baseline="30000" dirty="0" smtClean="0"/>
              <a:t>[2]</a:t>
            </a:r>
            <a:endParaRPr lang="en-US" sz="1800" baseline="30000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sz="1200" dirty="0" smtClean="0"/>
          </a:p>
          <a:p>
            <a:r>
              <a:rPr lang="en-US" sz="1200" dirty="0" smtClean="0"/>
              <a:t>Leverage </a:t>
            </a:r>
            <a:r>
              <a:rPr lang="en-US" sz="1200" dirty="0"/>
              <a:t>Jenkins </a:t>
            </a:r>
            <a:r>
              <a:rPr lang="en-US" sz="1200" dirty="0">
                <a:hlinkClick r:id="rId2"/>
              </a:rPr>
              <a:t>Lockable Resource </a:t>
            </a:r>
            <a:r>
              <a:rPr lang="en-US" sz="1200" dirty="0"/>
              <a:t> to sync between packer job and this new job.</a:t>
            </a:r>
          </a:p>
          <a:p>
            <a:pPr lvl="1"/>
            <a:r>
              <a:rPr lang="en-US" dirty="0" smtClean="0"/>
              <a:t>In the new job:</a:t>
            </a:r>
          </a:p>
          <a:p>
            <a:pPr lvl="2"/>
            <a:r>
              <a:rPr lang="en-US" dirty="0" smtClean="0"/>
              <a:t>If SCM change on packer sub folder,</a:t>
            </a:r>
          </a:p>
          <a:p>
            <a:pPr lvl="2"/>
            <a:r>
              <a:rPr lang="en-US" dirty="0" smtClean="0"/>
              <a:t>Lock </a:t>
            </a:r>
          </a:p>
          <a:p>
            <a:pPr lvl="2"/>
            <a:r>
              <a:rPr lang="en-US" dirty="0" smtClean="0"/>
              <a:t>Trigger a new packer build from </a:t>
            </a:r>
            <a:r>
              <a:rPr lang="en-US" dirty="0" err="1" smtClean="0"/>
              <a:t>iso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 cached in storage.</a:t>
            </a:r>
          </a:p>
          <a:p>
            <a:pPr lvl="2"/>
            <a:r>
              <a:rPr lang="en-US" dirty="0" smtClean="0"/>
              <a:t>unlock</a:t>
            </a:r>
          </a:p>
          <a:p>
            <a:pPr lvl="1"/>
            <a:r>
              <a:rPr lang="en-US" dirty="0" smtClean="0"/>
              <a:t>In packer job:</a:t>
            </a:r>
          </a:p>
          <a:p>
            <a:pPr lvl="2"/>
            <a:r>
              <a:rPr lang="en-US" dirty="0" smtClean="0"/>
              <a:t>Lock </a:t>
            </a:r>
          </a:p>
          <a:p>
            <a:pPr lvl="2"/>
            <a:r>
              <a:rPr lang="en-US" dirty="0" smtClean="0"/>
              <a:t>Retriev</a:t>
            </a:r>
            <a:r>
              <a:rPr lang="en-US" dirty="0" smtClean="0"/>
              <a:t>e the cached images</a:t>
            </a:r>
            <a:endParaRPr lang="en-US" dirty="0" smtClean="0"/>
          </a:p>
          <a:p>
            <a:pPr lvl="2"/>
            <a:r>
              <a:rPr lang="en-US" dirty="0" smtClean="0"/>
              <a:t>Unlock </a:t>
            </a:r>
            <a:endParaRPr lang="en-US" dirty="0"/>
          </a:p>
          <a:p>
            <a:pPr lvl="2"/>
            <a:r>
              <a:rPr lang="en-US" dirty="0" smtClean="0"/>
              <a:t>Use the image </a:t>
            </a:r>
            <a:r>
              <a:rPr lang="en-US" smtClean="0"/>
              <a:t>to build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(option #1)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4186" y="1980247"/>
            <a:ext cx="715554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[1] there’s a job running periodically, for the packages we used , “apt-get update” then “apt-cache policy” to check any update on remote repo,. If yes. Trigger this rebuild job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[2] need to find a way to be aware of new Ubuntu </a:t>
            </a:r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iso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upgrade.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Maybe we can have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web crawler on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+mn-lt"/>
                <a:hlinkClick r:id="rId3"/>
              </a:rPr>
              <a:t>https://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+mn-lt"/>
                <a:hlinkClick r:id="rId3"/>
              </a:rPr>
              <a:t>wiki.ubuntu.com/Releases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? And update </a:t>
            </a:r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iso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in </a:t>
            </a:r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json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file automatically or at least send email to us.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900" dirty="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6247889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(option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39918"/>
            <a:ext cx="7955279" cy="3200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Current RackHD/packer/HWIMO-BUILD:</a:t>
            </a:r>
          </a:p>
          <a:p>
            <a:pPr marL="0" indent="0">
              <a:buNone/>
            </a:pPr>
            <a:r>
              <a:rPr lang="en-US" dirty="0" smtClean="0"/>
              <a:t>add a flag if caching enabled:</a:t>
            </a:r>
          </a:p>
          <a:p>
            <a:pPr marL="0" indent="0">
              <a:buNone/>
            </a:pPr>
            <a:r>
              <a:rPr lang="en-US" dirty="0" smtClean="0"/>
              <a:t>If true: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retrieve the commit-hash of RackHD  repo in manifest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compare with the cached image’s commit-hash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different, check if any update on packer sub-folder by git-log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packer folder changed, rebuild from </a:t>
            </a:r>
            <a:r>
              <a:rPr lang="en-US" dirty="0" err="1" smtClean="0"/>
              <a:t>iso</a:t>
            </a:r>
            <a:r>
              <a:rPr lang="en-US" dirty="0" smtClean="0"/>
              <a:t>. at the end, update the cached images and hash</a:t>
            </a:r>
          </a:p>
          <a:p>
            <a:pPr marL="0" indent="0">
              <a:buNone/>
            </a:pPr>
            <a:r>
              <a:rPr lang="en-US" dirty="0"/>
              <a:t>	if no changes, </a:t>
            </a:r>
            <a:r>
              <a:rPr lang="en-US" dirty="0" smtClean="0"/>
              <a:t> the packer script will build from the cached </a:t>
            </a:r>
            <a:r>
              <a:rPr lang="en-US" dirty="0" err="1" smtClean="0"/>
              <a:t>vmdk</a:t>
            </a:r>
            <a:r>
              <a:rPr lang="en-US" dirty="0" smtClean="0"/>
              <a:t>/</a:t>
            </a:r>
            <a:r>
              <a:rPr lang="en-US" dirty="0" err="1" smtClean="0"/>
              <a:t>ovf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801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address the “blind” awareness of Ubuntu </a:t>
            </a:r>
            <a:r>
              <a:rPr lang="en-US" dirty="0" err="1" smtClean="0"/>
              <a:t>iso</a:t>
            </a:r>
            <a:r>
              <a:rPr lang="en-US" dirty="0" smtClean="0"/>
              <a:t>/deb upgrade ,</a:t>
            </a:r>
          </a:p>
          <a:p>
            <a:r>
              <a:rPr lang="en-US" dirty="0" smtClean="0"/>
              <a:t>As a tradeoff,</a:t>
            </a:r>
          </a:p>
          <a:p>
            <a:r>
              <a:rPr lang="en-US" dirty="0" smtClean="0"/>
              <a:t>Nightly build will rebuild the </a:t>
            </a:r>
            <a:r>
              <a:rPr lang="en-US" dirty="0" err="1" smtClean="0"/>
              <a:t>iso</a:t>
            </a:r>
            <a:r>
              <a:rPr lang="en-US" dirty="0" smtClean="0"/>
              <a:t> (cache flag = false) every night , to ensure it’s at least updated daily basis.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(option </a:t>
            </a:r>
            <a:r>
              <a:rPr lang="en-US" dirty="0" smtClean="0"/>
              <a:t>#2)…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73889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Yes. The vagrant v0.16 used for CIT/FIT should follow the same mechanism to keep updated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55941"/>
      </p:ext>
    </p:extLst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016_DellEMC_ppt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llEMC_PPT_Template_16x9" id="{B8B5C6D0-E3FF-4310-9DCF-1B14F86F2E69}" vid="{627FB30F-31F4-4FBE-8A3A-F7BC81DAC0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73BDD3-AA35-4F19-A12A-C6462BECFBD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11736</TotalTime>
  <Words>538</Words>
  <Application>Microsoft Office PowerPoint</Application>
  <PresentationFormat>On-screen Show (16:9)</PresentationFormat>
  <Paragraphs>65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Lucida Grande</vt:lpstr>
      <vt:lpstr>Arial</vt:lpstr>
      <vt:lpstr>Arial Black</vt:lpstr>
      <vt:lpstr>Calibri</vt:lpstr>
      <vt:lpstr>Courier New</vt:lpstr>
      <vt:lpstr>Museo For Dell 300</vt:lpstr>
      <vt:lpstr>Museo Sans For Dell</vt:lpstr>
      <vt:lpstr>Verdana</vt:lpstr>
      <vt:lpstr>Wingdings</vt:lpstr>
      <vt:lpstr>2016_DellEMC_ppt_template</vt:lpstr>
      <vt:lpstr>Custom Design</vt:lpstr>
      <vt:lpstr>Packer Enhancement Opportunity</vt:lpstr>
      <vt:lpstr>Design rational</vt:lpstr>
      <vt:lpstr>Implementation (option #1)</vt:lpstr>
      <vt:lpstr>Implementation (option #2)</vt:lpstr>
      <vt:lpstr>Implementation (option #2)… </vt:lpstr>
      <vt:lpstr>AI</vt:lpstr>
    </vt:vector>
  </TitlesOfParts>
  <Company>EMC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READ – INSTRUCTIONS FOR ADDING PAGE NUMBERS “X of Y” IN POWERPOINT 2013  For internal presentations only. You do not need to add this for external/customer/partner presentations.  If you are working in PowerPoint 2013, you must manually add the total number of pages to your deck. Total number of pages = Y</dc:title>
  <dc:creator>EMC</dc:creator>
  <cp:keywords>Internal Use</cp:keywords>
  <cp:lastModifiedBy>Pan, Peter</cp:lastModifiedBy>
  <cp:revision>302</cp:revision>
  <cp:lastPrinted>2014-02-14T16:26:12Z</cp:lastPrinted>
  <dcterms:created xsi:type="dcterms:W3CDTF">2016-09-08T16:00:30Z</dcterms:created>
  <dcterms:modified xsi:type="dcterms:W3CDTF">2017-02-24T13:11:37Z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6b83fb70-f992-42a3-bd65-798715d6638b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1.3BrandsTest</vt:lpwstr>
  </property>
</Properties>
</file>