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1" r:id="rId4"/>
    <p:sldMasterId id="2147484436" r:id="rId5"/>
  </p:sldMasterIdLst>
  <p:notesMasterIdLst>
    <p:notesMasterId r:id="rId48"/>
  </p:notesMasterIdLst>
  <p:handoutMasterIdLst>
    <p:handoutMasterId r:id="rId49"/>
  </p:handoutMasterIdLst>
  <p:sldIdLst>
    <p:sldId id="340" r:id="rId6"/>
    <p:sldId id="389" r:id="rId7"/>
    <p:sldId id="402" r:id="rId8"/>
    <p:sldId id="378" r:id="rId9"/>
    <p:sldId id="398" r:id="rId10"/>
    <p:sldId id="388" r:id="rId11"/>
    <p:sldId id="393" r:id="rId12"/>
    <p:sldId id="347" r:id="rId13"/>
    <p:sldId id="377" r:id="rId14"/>
    <p:sldId id="403" r:id="rId15"/>
    <p:sldId id="409" r:id="rId16"/>
    <p:sldId id="400" r:id="rId17"/>
    <p:sldId id="401" r:id="rId18"/>
    <p:sldId id="396" r:id="rId19"/>
    <p:sldId id="397" r:id="rId20"/>
    <p:sldId id="405" r:id="rId21"/>
    <p:sldId id="404" r:id="rId22"/>
    <p:sldId id="399" r:id="rId23"/>
    <p:sldId id="345" r:id="rId24"/>
    <p:sldId id="395" r:id="rId25"/>
    <p:sldId id="348" r:id="rId26"/>
    <p:sldId id="350" r:id="rId27"/>
    <p:sldId id="382" r:id="rId28"/>
    <p:sldId id="407" r:id="rId29"/>
    <p:sldId id="363" r:id="rId30"/>
    <p:sldId id="406" r:id="rId31"/>
    <p:sldId id="408" r:id="rId32"/>
    <p:sldId id="351" r:id="rId33"/>
    <p:sldId id="355" r:id="rId34"/>
    <p:sldId id="354" r:id="rId35"/>
    <p:sldId id="356" r:id="rId36"/>
    <p:sldId id="390" r:id="rId37"/>
    <p:sldId id="387" r:id="rId38"/>
    <p:sldId id="384" r:id="rId39"/>
    <p:sldId id="385" r:id="rId40"/>
    <p:sldId id="386" r:id="rId41"/>
    <p:sldId id="367" r:id="rId42"/>
    <p:sldId id="357" r:id="rId43"/>
    <p:sldId id="360" r:id="rId44"/>
    <p:sldId id="361" r:id="rId45"/>
    <p:sldId id="362" r:id="rId46"/>
    <p:sldId id="359" r:id="rId47"/>
  </p:sldIdLst>
  <p:sldSz cx="9144000" cy="5143500" type="screen16x9"/>
  <p:notesSz cx="7010400" cy="92964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577">
          <p15:clr>
            <a:srgbClr val="A4A3A4"/>
          </p15:clr>
        </p15:guide>
        <p15:guide id="3" pos="180">
          <p15:clr>
            <a:srgbClr val="A4A3A4"/>
          </p15:clr>
        </p15:guide>
        <p15:guide id="4" orient="horz" pos="795">
          <p15:clr>
            <a:srgbClr val="A4A3A4"/>
          </p15:clr>
        </p15:guide>
        <p15:guide id="5" pos="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0000FF"/>
    <a:srgbClr val="FF3300"/>
    <a:srgbClr val="3D6AE6"/>
    <a:srgbClr val="996633"/>
    <a:srgbClr val="3DC6EF"/>
    <a:srgbClr val="6EA204"/>
    <a:srgbClr val="007DB8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8" autoAdjust="0"/>
    <p:restoredTop sz="88257" autoAdjust="0"/>
  </p:normalViewPr>
  <p:slideViewPr>
    <p:cSldViewPr snapToGrid="0">
      <p:cViewPr varScale="1">
        <p:scale>
          <a:sx n="68" d="100"/>
          <a:sy n="68" d="100"/>
        </p:scale>
        <p:origin x="854" y="82"/>
      </p:cViewPr>
      <p:guideLst>
        <p:guide orient="horz" pos="3072"/>
        <p:guide pos="5577"/>
        <p:guide pos="180"/>
        <p:guide orient="horz" pos="795"/>
        <p:guide pos="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32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0918" y="9048205"/>
            <a:ext cx="491516" cy="24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Arial"/>
              </a:rPr>
              <a:pPr>
                <a:defRPr/>
              </a:pPr>
              <a:t>‹#›</a:t>
            </a:fld>
            <a:endParaRPr lang="en-US" sz="1000" dirty="0">
              <a:latin typeface="Arial"/>
            </a:endParaRPr>
          </a:p>
        </p:txBody>
      </p:sp>
      <p:sp>
        <p:nvSpPr>
          <p:cNvPr id="2" name="fl" descr="                              Dell - Internal Use - Confidential&#10;"/>
          <p:cNvSpPr txBox="1"/>
          <p:nvPr/>
        </p:nvSpPr>
        <p:spPr>
          <a:xfrm>
            <a:off x="0" y="8973820"/>
            <a:ext cx="7010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50" b="1" dirty="0" smtClean="0">
                <a:solidFill>
                  <a:srgbClr val="7F7F7F"/>
                </a:solidFill>
                <a:latin typeface="Arial"/>
              </a:rPr>
              <a:t>                              Dell - Internal Use - Confidential</a:t>
            </a:r>
          </a:p>
          <a:p>
            <a:endParaRPr lang="en-US" sz="850" b="1" dirty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8" y="384175"/>
            <a:ext cx="6988175" cy="393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84" y="4514514"/>
            <a:ext cx="5677504" cy="4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2759" y="9086840"/>
            <a:ext cx="669675" cy="21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Arial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l" descr="                              Dell - Internal Use - Confidential&#10;"/>
          <p:cNvSpPr txBox="1"/>
          <p:nvPr/>
        </p:nvSpPr>
        <p:spPr>
          <a:xfrm>
            <a:off x="0" y="8973820"/>
            <a:ext cx="7010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1" i="0" u="none" baseline="0" dirty="0" smtClean="0">
                <a:solidFill>
                  <a:srgbClr val="7F7F7F"/>
                </a:solidFill>
                <a:latin typeface="Arial"/>
              </a:rPr>
              <a:t>                              Dell - Internal Use - Confidential</a:t>
            </a:r>
          </a:p>
          <a:p>
            <a:pPr algn="l"/>
            <a:endParaRPr lang="en-US" sz="850" b="1" i="0" u="none" baseline="0" dirty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5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34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6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 Transparence:</a:t>
            </a:r>
          </a:p>
          <a:p>
            <a:r>
              <a:rPr lang="en-US" dirty="0" smtClean="0"/>
              <a:t>    Just like some</a:t>
            </a:r>
            <a:r>
              <a:rPr lang="en-US" baseline="0" dirty="0" smtClean="0"/>
              <a:t> PSO</a:t>
            </a:r>
            <a:r>
              <a:rPr lang="en-US" dirty="0" smtClean="0"/>
              <a:t> security docs, although there will </a:t>
            </a:r>
            <a:r>
              <a:rPr lang="en-US" baseline="0" dirty="0" smtClean="0"/>
              <a:t>be few people will read it (I guess), but it’s still necessary.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</a:t>
            </a:r>
            <a:r>
              <a:rPr lang="en-US" baseline="0" dirty="0" err="1" smtClean="0"/>
              <a:t>xunit</a:t>
            </a:r>
            <a:r>
              <a:rPr lang="en-US" baseline="0" dirty="0" smtClean="0"/>
              <a:t> report(XML) enough ?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   there’s some cases </a:t>
            </a:r>
            <a:r>
              <a:rPr lang="en-US" baseline="0" dirty="0" err="1" smtClean="0"/>
              <a:t>xunit</a:t>
            </a:r>
            <a:r>
              <a:rPr lang="en-US" baseline="0" dirty="0" smtClean="0"/>
              <a:t>-report not generated which failed in previous steps. (like http://10.240.19.21/blue/organizations/jenkins/MasterCI/detail/MasterCI/59/pipeline)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   and Jenkins will provide the pipeline view , which clearly tell which step(FIT/OS-Install) failed.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   other than </a:t>
            </a:r>
            <a:r>
              <a:rPr lang="en-US" baseline="0" dirty="0" err="1" smtClean="0"/>
              <a:t>xunit</a:t>
            </a:r>
            <a:r>
              <a:rPr lang="en-US" baseline="0" dirty="0" smtClean="0"/>
              <a:t>-report, sometimes, the </a:t>
            </a:r>
            <a:r>
              <a:rPr lang="en-US" baseline="0" dirty="0" err="1" smtClean="0"/>
              <a:t>RackHD’s</a:t>
            </a:r>
            <a:r>
              <a:rPr lang="en-US" baseline="0" dirty="0" smtClean="0"/>
              <a:t> vagrant log or </a:t>
            </a:r>
            <a:r>
              <a:rPr lang="en-US" baseline="0" dirty="0" err="1" smtClean="0"/>
              <a:t>vNode’s</a:t>
            </a:r>
            <a:r>
              <a:rPr lang="en-US" baseline="0" dirty="0" smtClean="0"/>
              <a:t> SOL log are also helpful.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    </a:t>
            </a:r>
            <a:r>
              <a:rPr lang="en-US" dirty="0" smtClean="0"/>
              <a:t>  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1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 page will not be talked too much, but</a:t>
            </a:r>
            <a:r>
              <a:rPr lang="en-US" baseline="0" dirty="0" smtClean="0"/>
              <a:t> just a </a:t>
            </a:r>
            <a:r>
              <a:rPr lang="en-US" baseline="0" smtClean="0"/>
              <a:t>quick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9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9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0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0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9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typical </a:t>
            </a:r>
            <a:r>
              <a:rPr lang="en-US" dirty="0" err="1" smtClean="0"/>
              <a:t>pr</a:t>
            </a:r>
            <a:r>
              <a:rPr lang="en-US" dirty="0" smtClean="0"/>
              <a:t>-gate pipeline.</a:t>
            </a:r>
          </a:p>
          <a:p>
            <a:endParaRPr lang="en-US" dirty="0" smtClean="0"/>
          </a:p>
          <a:p>
            <a:r>
              <a:rPr lang="en-US" dirty="0" smtClean="0"/>
              <a:t>When</a:t>
            </a:r>
            <a:r>
              <a:rPr lang="en-US" baseline="0" dirty="0" smtClean="0"/>
              <a:t> triggered, a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parser will parse the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info and generate manifest.</a:t>
            </a:r>
          </a:p>
          <a:p>
            <a:r>
              <a:rPr lang="en-US" baseline="0" dirty="0" smtClean="0"/>
              <a:t>Two definitions: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 Dependency: See this example, you can write …. in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</a:t>
            </a:r>
            <a:r>
              <a:rPr lang="en-US" baseline="0" dirty="0" smtClean="0"/>
              <a:t> to show the dependency relation between </a:t>
            </a:r>
            <a:r>
              <a:rPr lang="en-US" baseline="0" dirty="0" err="1" smtClean="0"/>
              <a:t>prs</a:t>
            </a:r>
            <a:r>
              <a:rPr lang="en-US" baseline="0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Manifest: is the parser output, see example, it will contains all </a:t>
            </a:r>
            <a:r>
              <a:rPr lang="en-US" baseline="0" dirty="0" err="1" smtClean="0"/>
              <a:t>prs</a:t>
            </a:r>
            <a:r>
              <a:rPr lang="en-US" baseline="0" dirty="0" smtClean="0"/>
              <a:t> and other latest master commits, and based on the dependency relations, the trigger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will be signed as under-test,</a:t>
            </a:r>
          </a:p>
          <a:p>
            <a:pPr marL="0" indent="0">
              <a:buNone/>
            </a:pPr>
            <a:r>
              <a:rPr lang="en-US" baseline="0" dirty="0" smtClean="0"/>
              <a:t>Any inter-dependent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of under-test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will be set under-test too. This is for result write back.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We have detailed guideline for how to use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F440-AC1E-4EB3-BCAA-2AAB8924A793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21</a:t>
            </a:fld>
            <a:endParaRPr lang="en-US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155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move to Sprint Regression &amp; Sprint Release pipeline, we should revisit the current release process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8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4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77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4378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0166" y="267705"/>
            <a:ext cx="4285279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0166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47540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0073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297680" cy="836894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2296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64797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028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3642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8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34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92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6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25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55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20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401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2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86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74338" y="1011766"/>
            <a:ext cx="4038600" cy="35268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09067" y="1011766"/>
            <a:ext cx="4038600" cy="35268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286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1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286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657225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cap="all" baseline="0">
                <a:solidFill>
                  <a:schemeClr val="bg2"/>
                </a:solidFill>
                <a:latin typeface="+mj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286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8445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2402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94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6CFB0D-CDC0-4F06-BBA0-B14284B3CB0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08D019B-DC5D-4B52-8ECF-873CBB546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17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82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96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0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64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0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00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6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667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94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0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6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49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8" y="264629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19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756789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19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2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1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85750" indent="-285750">
              <a:buFont typeface="Arial"/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1110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6/2/2017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6/2/2017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85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998538" y="4832722"/>
            <a:ext cx="1647358" cy="11990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1" i="0" u="none" baseline="0" dirty="0" smtClean="0">
                <a:solidFill>
                  <a:srgbClr val="7F7F7F"/>
                </a:solidFill>
                <a:latin typeface="+mn-lt"/>
              </a:rPr>
              <a:t>Dell - Internal Use - Confidential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85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74" y="4832722"/>
            <a:ext cx="141064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850" b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850" b="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7" r:id="rId1"/>
    <p:sldLayoutId id="2147484431" r:id="rId2"/>
    <p:sldLayoutId id="2147484432" r:id="rId3"/>
    <p:sldLayoutId id="2147484422" r:id="rId4"/>
    <p:sldLayoutId id="2147484400" r:id="rId5"/>
    <p:sldLayoutId id="2147484405" r:id="rId6"/>
    <p:sldLayoutId id="2147484367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435" r:id="rId15"/>
    <p:sldLayoutId id="2147484407" r:id="rId16"/>
    <p:sldLayoutId id="2147484433" r:id="rId17"/>
    <p:sldLayoutId id="2147484434" r:id="rId18"/>
    <p:sldLayoutId id="2147484425" r:id="rId19"/>
    <p:sldLayoutId id="2147484424" r:id="rId20"/>
    <p:sldLayoutId id="2147484423" r:id="rId21"/>
    <p:sldLayoutId id="2147484428" r:id="rId22"/>
    <p:sldLayoutId id="2147484429" r:id="rId23"/>
    <p:sldLayoutId id="2147484430" r:id="rId24"/>
    <p:sldLayoutId id="2147484448" r:id="rId25"/>
    <p:sldLayoutId id="2147484449" r:id="rId26"/>
    <p:sldLayoutId id="2147484452" r:id="rId27"/>
    <p:sldLayoutId id="2147484453" r:id="rId28"/>
    <p:sldLayoutId id="2147484454" r:id="rId29"/>
    <p:sldLayoutId id="2147484455" r:id="rId3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5F9D-DEB1-4793-AD56-13C127B13D8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46B6-BFB8-4EF9-93EF-B3B8571C7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ckHD/RackHD/blob/master/example/Vagrantfile" TargetMode="External"/><Relationship Id="rId2" Type="http://schemas.openxmlformats.org/officeDocument/2006/relationships/hyperlink" Target="https://github.com/RackHD/on-build-config/blob/master/vagrant/Vagrantfile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ackhd.atlassian.net/wiki/display/RAC1/RackHD+Release+Installation+Guid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10.240.19.21/job/MasterCI/" TargetMode="External"/><Relationship Id="rId2" Type="http://schemas.openxmlformats.org/officeDocument/2006/relationships/hyperlink" Target="http://10.240.19.21/job/ContinuousFunctionTest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10.240.19.21/job/SprintReleas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5" Type="http://schemas.openxmlformats.org/officeDocument/2006/relationships/hyperlink" Target="https://raw.githubusercontent.com/changev/sundry/master/manifest" TargetMode="External"/><Relationship Id="rId4" Type="http://schemas.openxmlformats.org/officeDocument/2006/relationships/hyperlink" Target="https://github.com/RackHD/on-taskgraph/pull/22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ackhd.atlassian.net/browse/RAC-3978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10.240.19.21/job/Regression-baremetal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ackhd.atlassian.net/secure/RapidBoard.jspa?rapidView=81&amp;view=planning.nodetail&amp;epics=visib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hardware.corp.emc.com/pages/viewpage.action?pageId=98109493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ackhdci.lss.emc.com/job/Continuous-Test/job/Continuous-Unit-Test/" TargetMode="External"/><Relationship Id="rId3" Type="http://schemas.openxmlformats.org/officeDocument/2006/relationships/hyperlink" Target="http://rackhdci.lss.emc.com/job/rackhd/" TargetMode="External"/><Relationship Id="rId7" Type="http://schemas.openxmlformats.org/officeDocument/2006/relationships/hyperlink" Target="http://rackhdci.lss.emc.com/job/ContinuousFunctionTes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ackhdci.lss.emc.com/job/SprintRelease/" TargetMode="External"/><Relationship Id="rId5" Type="http://schemas.openxmlformats.org/officeDocument/2006/relationships/hyperlink" Target="http://rackhdci.lss.emc.com/job/SprintTag/" TargetMode="External"/><Relationship Id="rId4" Type="http://schemas.openxmlformats.org/officeDocument/2006/relationships/hyperlink" Target="http://rackhdci.lss.emc.com/job/MasterCI" TargetMode="External"/><Relationship Id="rId9" Type="http://schemas.openxmlformats.org/officeDocument/2006/relationships/hyperlink" Target="http://rackhdci.lss.emc.com/job/Regression-baremetal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10.240.19.21/blue/organizations/jenkins/MasterCI/detail/MasterCI/59/pipelin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10.240.19.21/blue/organizations/jenkins/MasterCI/detail/MasterCI/57/tests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hyperlink" Target="https://wiki.jenkins-ci.org/display/JENKINS/GitHub+pull+request+builder+plugin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bintray.com/rackhd/debian/on-imagebuilder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ckhd.atlassian.net/browse/RAC-454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yronvc.apps.cia.lss.emc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88115"/>
            <a:ext cx="8813697" cy="16619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RackHD </a:t>
            </a:r>
            <a:r>
              <a:rPr lang="en-US" sz="4000" smtClean="0"/>
              <a:t>CI/CD</a:t>
            </a:r>
            <a:r>
              <a:rPr lang="en-US" sz="4000"/>
              <a:t> </a:t>
            </a:r>
            <a:r>
              <a:rPr lang="en-US" sz="4000" smtClean="0"/>
              <a:t>Introduction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370" y="2158827"/>
            <a:ext cx="5200791" cy="169277"/>
          </a:xfrm>
        </p:spPr>
        <p:txBody>
          <a:bodyPr/>
          <a:lstStyle/>
          <a:p>
            <a:pPr algn="r"/>
            <a:r>
              <a:rPr lang="en-US" sz="1100" dirty="0" smtClean="0"/>
              <a:t>2017.6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947684" y="1900579"/>
            <a:ext cx="317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altLang="zh-CN" sz="14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RackHD.CI@emc.com</a:t>
            </a:r>
            <a:endParaRPr lang="en-US" sz="1400" dirty="0" smtClean="0">
              <a:solidFill>
                <a:schemeClr val="bg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1096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4319" y="288115"/>
            <a:ext cx="8813697" cy="16619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bg1"/>
                </a:solidFill>
                <a:latin typeface="+mj-lt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zh-CN" sz="4000" kern="0" dirty="0" smtClean="0">
                <a:solidFill>
                  <a:schemeClr val="tx2"/>
                </a:solidFill>
              </a:rPr>
              <a:t>CI/CD 101</a:t>
            </a:r>
            <a:endParaRPr lang="en-US" sz="40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61282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Ensure external contributor can view CI status/detail, can reproduce/debug CI failures as internal dev do.</a:t>
            </a:r>
          </a:p>
          <a:p>
            <a:r>
              <a:rPr lang="en-US" dirty="0" smtClean="0"/>
              <a:t>Fast PR Gate</a:t>
            </a:r>
            <a:endParaRPr lang="en-US" dirty="0"/>
          </a:p>
          <a:p>
            <a:pPr lvl="1"/>
            <a:r>
              <a:rPr lang="en-US" dirty="0" smtClean="0"/>
              <a:t>Less than 30 mins is golden rule before. Now we exceed it sometimes though…</a:t>
            </a:r>
            <a:endParaRPr lang="en-US" dirty="0"/>
          </a:p>
          <a:p>
            <a:r>
              <a:rPr lang="en-US" dirty="0" smtClean="0"/>
              <a:t>Stability </a:t>
            </a:r>
            <a:endParaRPr lang="en-US" dirty="0"/>
          </a:p>
          <a:p>
            <a:pPr lvl="1"/>
            <a:r>
              <a:rPr lang="en-US" dirty="0" smtClean="0"/>
              <a:t>Instability has been headache of RackHD CI. Building trust and stability is a key task.</a:t>
            </a:r>
            <a:endParaRPr lang="en-US" dirty="0"/>
          </a:p>
          <a:p>
            <a:r>
              <a:rPr lang="en-US" dirty="0" smtClean="0"/>
              <a:t>Usability </a:t>
            </a:r>
            <a:endParaRPr lang="en-US" dirty="0"/>
          </a:p>
          <a:p>
            <a:pPr lvl="1"/>
            <a:r>
              <a:rPr lang="en-US" dirty="0" smtClean="0"/>
              <a:t>CI tools need to be user-friendly, especially the interface like Github PR interfaces, pipeline view….</a:t>
            </a:r>
          </a:p>
          <a:p>
            <a:r>
              <a:rPr lang="en-US" dirty="0" smtClean="0"/>
              <a:t>Source Code Control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Ensure changes/scripts are under source code controlled  as possible, or at least trackable.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 Thumb </a:t>
            </a:r>
            <a:r>
              <a:rPr lang="en-US" dirty="0" smtClean="0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32612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94360" y="1724444"/>
            <a:ext cx="7955279" cy="3200400"/>
          </a:xfrm>
        </p:spPr>
        <p:txBody>
          <a:bodyPr/>
          <a:lstStyle/>
          <a:p>
            <a:r>
              <a:rPr lang="en-US" sz="1100" dirty="0" smtClean="0"/>
              <a:t>Run from </a:t>
            </a:r>
            <a:r>
              <a:rPr lang="en-US" sz="1100" dirty="0" err="1" smtClean="0"/>
              <a:t>src</a:t>
            </a:r>
            <a:r>
              <a:rPr lang="en-US" sz="1100" dirty="0" smtClean="0"/>
              <a:t>:   clone + npm install + PM2</a:t>
            </a:r>
          </a:p>
          <a:p>
            <a:r>
              <a:rPr lang="en-US" sz="1100" dirty="0" smtClean="0"/>
              <a:t>Run from npm package:  npm install + PM2</a:t>
            </a:r>
          </a:p>
          <a:p>
            <a:r>
              <a:rPr lang="en-US" altLang="zh-CN" sz="1100" dirty="0" smtClean="0"/>
              <a:t>Run from vagrant box:  under a folder with </a:t>
            </a:r>
            <a:r>
              <a:rPr lang="en-US" altLang="zh-CN" sz="1100" dirty="0" err="1" smtClean="0"/>
              <a:t>Vagrantfile</a:t>
            </a:r>
            <a:r>
              <a:rPr lang="en-US" altLang="zh-CN" sz="1100" dirty="0" smtClean="0"/>
              <a:t>( </a:t>
            </a:r>
            <a:r>
              <a:rPr lang="en-US" altLang="zh-CN" sz="1100" dirty="0" smtClean="0">
                <a:hlinkClick r:id="rId2"/>
              </a:rPr>
              <a:t>[1]</a:t>
            </a:r>
            <a:r>
              <a:rPr lang="en-US" altLang="zh-CN" sz="1100" dirty="0" smtClean="0"/>
              <a:t>,</a:t>
            </a:r>
            <a:r>
              <a:rPr lang="en-US" altLang="zh-CN" sz="1100" dirty="0" smtClean="0">
                <a:hlinkClick r:id="rId3"/>
              </a:rPr>
              <a:t>[2]</a:t>
            </a:r>
            <a:r>
              <a:rPr lang="en-US" altLang="zh-CN" sz="1100" dirty="0" smtClean="0"/>
              <a:t>), run “vagrant up --provision”</a:t>
            </a:r>
          </a:p>
          <a:p>
            <a:r>
              <a:rPr lang="en-US" sz="1100" dirty="0" smtClean="0"/>
              <a:t>Run from docker: under folder RackHD/docker, run ‘docker-compose up’</a:t>
            </a:r>
          </a:p>
          <a:p>
            <a:r>
              <a:rPr lang="en-US" sz="1100" dirty="0" smtClean="0"/>
              <a:t>Run from deb</a:t>
            </a:r>
            <a:r>
              <a:rPr lang="en-US" sz="1100" dirty="0"/>
              <a:t>:    </a:t>
            </a:r>
            <a:r>
              <a:rPr lang="en-US" sz="1100" dirty="0" smtClean="0"/>
              <a:t>``sudo </a:t>
            </a:r>
            <a:r>
              <a:rPr lang="en-US" sz="1100" dirty="0"/>
              <a:t>aptitude install </a:t>
            </a:r>
            <a:r>
              <a:rPr lang="en-US" sz="1100" dirty="0" err="1" smtClean="0"/>
              <a:t>rackhd</a:t>
            </a:r>
            <a:r>
              <a:rPr lang="en-US" sz="1100" dirty="0" smtClean="0"/>
              <a:t>``, then on-xxx are registered as service, and started when system up</a:t>
            </a:r>
          </a:p>
          <a:p>
            <a:r>
              <a:rPr lang="en-US" sz="1100" dirty="0" smtClean="0"/>
              <a:t>Run from </a:t>
            </a:r>
            <a:r>
              <a:rPr lang="en-US" sz="1100" dirty="0" err="1" smtClean="0"/>
              <a:t>Vmware</a:t>
            </a:r>
            <a:r>
              <a:rPr lang="en-US" sz="1100" dirty="0" smtClean="0"/>
              <a:t> OVA:  deploy OVA then login with vagrant/vagrant.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101: RackHD How to Install/Run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" y="917977"/>
            <a:ext cx="60579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Installation Guide: </a:t>
            </a:r>
          </a:p>
          <a:p>
            <a:r>
              <a:rPr lang="en-US" sz="1050" dirty="0" smtClean="0">
                <a:hlinkClick r:id="rId4"/>
              </a:rPr>
              <a:t>https</a:t>
            </a:r>
            <a:r>
              <a:rPr lang="en-US" sz="1050" dirty="0">
                <a:hlinkClick r:id="rId4"/>
              </a:rPr>
              <a:t>://</a:t>
            </a:r>
            <a:r>
              <a:rPr lang="en-US" sz="1050" dirty="0" smtClean="0">
                <a:hlinkClick r:id="rId4"/>
              </a:rPr>
              <a:t>rackhd.atlassian.net/wiki/display/RAC1/RackHD+Release+Installation+Guide</a:t>
            </a:r>
            <a:endParaRPr lang="en-US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28602497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101: RackHD Network setup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57347" y="1395412"/>
            <a:ext cx="1971675" cy="148590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947" y="2852737"/>
            <a:ext cx="657225" cy="15240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597" y="1560512"/>
            <a:ext cx="1666875" cy="72072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444444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RackHD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8784" y="2625565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solidFill>
                  <a:schemeClr val="bg2"/>
                </a:solidFill>
                <a:latin typeface="+mn-lt"/>
              </a:rPr>
              <a:t>172.31.128.1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6322" y="3319462"/>
            <a:ext cx="790575" cy="30480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100" dirty="0" err="1" smtClean="0">
                <a:solidFill>
                  <a:schemeClr val="tx2"/>
                </a:solidFill>
                <a:latin typeface="+mn-lt"/>
              </a:rPr>
              <a:t>vNode</a:t>
            </a:r>
            <a:endParaRPr lang="en-US" sz="11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3568" y="3319462"/>
            <a:ext cx="790575" cy="30480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100" dirty="0" err="1" smtClean="0">
                <a:solidFill>
                  <a:schemeClr val="tx2"/>
                </a:solidFill>
                <a:latin typeface="+mn-lt"/>
              </a:rPr>
              <a:t>vNode</a:t>
            </a:r>
            <a:endParaRPr lang="en-US" sz="1100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5" name="Elbow Connector 14"/>
          <p:cNvCxnSpPr>
            <a:stCxn id="5" idx="2"/>
            <a:endCxn id="12" idx="0"/>
          </p:cNvCxnSpPr>
          <p:nvPr/>
        </p:nvCxnSpPr>
        <p:spPr>
          <a:xfrm rot="5400000">
            <a:off x="1685923" y="2790824"/>
            <a:ext cx="314325" cy="742950"/>
          </a:xfrm>
          <a:prstGeom prst="bentConnector3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2"/>
            <a:endCxn id="13" idx="0"/>
          </p:cNvCxnSpPr>
          <p:nvPr/>
        </p:nvCxnSpPr>
        <p:spPr>
          <a:xfrm rot="16200000" flipH="1">
            <a:off x="2114546" y="3105151"/>
            <a:ext cx="314325" cy="114296"/>
          </a:xfrm>
          <a:prstGeom prst="bentConnector3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62650" y="1390650"/>
            <a:ext cx="1971675" cy="148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91250" y="2847975"/>
            <a:ext cx="657225" cy="152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5526" y="2668746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solidFill>
                  <a:schemeClr val="bg2"/>
                </a:solidFill>
                <a:latin typeface="+mn-lt"/>
              </a:rPr>
              <a:t>172.31.128.1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0200" y="3314700"/>
            <a:ext cx="790575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100" dirty="0" err="1" smtClean="0">
                <a:solidFill>
                  <a:schemeClr val="tx2"/>
                </a:solidFill>
                <a:latin typeface="+mn-lt"/>
              </a:rPr>
              <a:t>vNode</a:t>
            </a:r>
            <a:endParaRPr lang="en-US" sz="11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787" y="3314700"/>
            <a:ext cx="790575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100" dirty="0" err="1" smtClean="0">
                <a:solidFill>
                  <a:schemeClr val="tx2"/>
                </a:solidFill>
                <a:latin typeface="+mn-lt"/>
              </a:rPr>
              <a:t>vNode</a:t>
            </a:r>
            <a:endParaRPr lang="en-US" sz="1100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24" name="Elbow Connector 23"/>
          <p:cNvCxnSpPr>
            <a:stCxn id="19" idx="2"/>
            <a:endCxn id="22" idx="0"/>
          </p:cNvCxnSpPr>
          <p:nvPr/>
        </p:nvCxnSpPr>
        <p:spPr>
          <a:xfrm rot="5400000">
            <a:off x="6005514" y="2800350"/>
            <a:ext cx="314325" cy="714375"/>
          </a:xfrm>
          <a:prstGeom prst="bentConnector3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9" idx="2"/>
            <a:endCxn id="23" idx="0"/>
          </p:cNvCxnSpPr>
          <p:nvPr/>
        </p:nvCxnSpPr>
        <p:spPr>
          <a:xfrm rot="16200000" flipH="1">
            <a:off x="6450807" y="3069431"/>
            <a:ext cx="314325" cy="176212"/>
          </a:xfrm>
          <a:prstGeom prst="bentConnector3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2411" y="1271587"/>
            <a:ext cx="1152525" cy="23812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chemeClr val="tx2"/>
                </a:solidFill>
                <a:latin typeface="+mn-lt"/>
              </a:rPr>
              <a:t>src</a:t>
            </a:r>
            <a:endParaRPr lang="en-US" sz="1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2412" y="1825624"/>
            <a:ext cx="1152525" cy="23812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ova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2411" y="2138362"/>
            <a:ext cx="1152525" cy="23812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deb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2411" y="2463641"/>
            <a:ext cx="1152525" cy="23812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docker*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2410" y="1553368"/>
            <a:ext cx="1152525" cy="23812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npm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72000" y="1179909"/>
            <a:ext cx="1152525" cy="238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vagrant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91250" y="1509712"/>
            <a:ext cx="1547812" cy="87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tx1">
                <a:lumMod val="75000"/>
              </a:scheme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86526" y="1616235"/>
            <a:ext cx="1138498" cy="4475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rgbClr val="444444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RackHD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446477" y="2154263"/>
            <a:ext cx="865909" cy="1967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vagrant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93203" y="2852737"/>
            <a:ext cx="657225" cy="15240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33495" y="4062412"/>
            <a:ext cx="2847978" cy="28575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2"/>
                </a:solidFill>
                <a:latin typeface="+mn-lt"/>
              </a:rPr>
              <a:t>API:    http://xx.xx.xx.xx:8080/api/2.0/nodes</a:t>
            </a:r>
            <a:endParaRPr lang="en-US" sz="1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71772" y="2616198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err="1" smtClean="0">
                <a:solidFill>
                  <a:schemeClr val="bg2"/>
                </a:solidFill>
                <a:latin typeface="+mn-lt"/>
              </a:rPr>
              <a:t>xx.xx.xx.xx</a:t>
            </a:r>
            <a:endParaRPr lang="en-US" sz="10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44" name="Elbow Connector 43"/>
          <p:cNvCxnSpPr>
            <a:stCxn id="40" idx="2"/>
            <a:endCxn id="41" idx="0"/>
          </p:cNvCxnSpPr>
          <p:nvPr/>
        </p:nvCxnSpPr>
        <p:spPr>
          <a:xfrm rot="5400000">
            <a:off x="2411013" y="3351608"/>
            <a:ext cx="1057275" cy="364332"/>
          </a:xfrm>
          <a:prstGeom prst="bentConnector3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131844" y="2881312"/>
            <a:ext cx="657225" cy="152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10413" y="2644773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err="1" smtClean="0">
                <a:solidFill>
                  <a:schemeClr val="bg2"/>
                </a:solidFill>
                <a:latin typeface="+mn-lt"/>
              </a:rPr>
              <a:t>xx.xx.xx.xx</a:t>
            </a:r>
            <a:endParaRPr lang="en-US" sz="1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5963" y="4116784"/>
            <a:ext cx="2847978" cy="285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2"/>
                </a:solidFill>
                <a:latin typeface="+mn-lt"/>
              </a:rPr>
              <a:t>API:    http://xx.xx.xx.xx:</a:t>
            </a:r>
            <a:r>
              <a:rPr lang="en-US" sz="1000" dirty="0" smtClean="0">
                <a:solidFill>
                  <a:srgbClr val="FFFF00"/>
                </a:solidFill>
                <a:latin typeface="+mn-lt"/>
              </a:rPr>
              <a:t>9090</a:t>
            </a:r>
            <a:r>
              <a:rPr lang="en-US" sz="1000" dirty="0" smtClean="0">
                <a:solidFill>
                  <a:schemeClr val="tx2"/>
                </a:solidFill>
                <a:latin typeface="+mn-lt"/>
              </a:rPr>
              <a:t>/api/2.0/nodes</a:t>
            </a:r>
            <a:endParaRPr lang="en-US" sz="10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50" name="Elbow Connector 49"/>
          <p:cNvCxnSpPr>
            <a:stCxn id="46" idx="2"/>
            <a:endCxn id="48" idx="0"/>
          </p:cNvCxnSpPr>
          <p:nvPr/>
        </p:nvCxnSpPr>
        <p:spPr>
          <a:xfrm rot="5400000">
            <a:off x="6798669" y="3454996"/>
            <a:ext cx="1083072" cy="240505"/>
          </a:xfrm>
          <a:prstGeom prst="bentConnector3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47" idx="0"/>
          </p:cNvCxnSpPr>
          <p:nvPr/>
        </p:nvCxnSpPr>
        <p:spPr>
          <a:xfrm>
            <a:off x="6965156" y="2382997"/>
            <a:ext cx="659607" cy="261776"/>
          </a:xfrm>
          <a:prstGeom prst="bentConnector2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29488" y="2413226"/>
            <a:ext cx="1069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altLang="zh-CN" sz="800" dirty="0" smtClean="0">
                <a:solidFill>
                  <a:schemeClr val="bg2"/>
                </a:solidFill>
                <a:latin typeface="+mn-lt"/>
              </a:rPr>
              <a:t>Port forwarding</a:t>
            </a:r>
            <a:endParaRPr lang="en-US" sz="8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266376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Build deb:  HWIMO-BUILD in each repo</a:t>
            </a:r>
          </a:p>
          <a:p>
            <a:r>
              <a:rPr lang="en-US" dirty="0" smtClean="0"/>
              <a:t>Build OVA/vagrant:  RackHD/RackHD/packer/HWIMO-BUILD</a:t>
            </a:r>
          </a:p>
          <a:p>
            <a:r>
              <a:rPr lang="en-US" dirty="0" smtClean="0"/>
              <a:t>Build Docker</a:t>
            </a:r>
            <a:r>
              <a:rPr lang="en-US" dirty="0"/>
              <a:t>: ```docker-compose build``` under </a:t>
            </a:r>
            <a:r>
              <a:rPr lang="en-US" dirty="0" smtClean="0"/>
              <a:t>RackHD/RackHD/docker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101: RackHD How to Build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424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Unit-Test:   ./HWIMO-TEST in each repo</a:t>
            </a:r>
          </a:p>
          <a:p>
            <a:r>
              <a:rPr lang="en-US" dirty="0" smtClean="0"/>
              <a:t>CIT :            under RackHD/test,  run “build-</a:t>
            </a:r>
            <a:r>
              <a:rPr lang="en-US" dirty="0" err="1" smtClean="0"/>
              <a:t>config</a:t>
            </a:r>
            <a:r>
              <a:rPr lang="en-US" dirty="0" smtClean="0"/>
              <a:t>” first, then run “python run.py ….” under </a:t>
            </a:r>
            <a:r>
              <a:rPr lang="en-US" dirty="0" err="1" smtClean="0"/>
              <a:t>virtualenv</a:t>
            </a:r>
            <a:r>
              <a:rPr lang="en-US" dirty="0"/>
              <a:t>, </a:t>
            </a:r>
            <a:r>
              <a:rPr lang="en-US" dirty="0" smtClean="0"/>
              <a:t>case=smoke-tests</a:t>
            </a:r>
          </a:p>
          <a:p>
            <a:r>
              <a:rPr lang="en-US" dirty="0" smtClean="0"/>
              <a:t>FIT</a:t>
            </a:r>
            <a:r>
              <a:rPr lang="en-US" dirty="0"/>
              <a:t>: </a:t>
            </a:r>
            <a:r>
              <a:rPr lang="en-US" dirty="0" smtClean="0"/>
              <a:t>            under </a:t>
            </a:r>
            <a:r>
              <a:rPr lang="en-US" dirty="0"/>
              <a:t>RackHD/test, </a:t>
            </a:r>
            <a:r>
              <a:rPr lang="en-US" dirty="0" smtClean="0"/>
              <a:t>prepare </a:t>
            </a:r>
            <a:r>
              <a:rPr lang="en-US" dirty="0" err="1" smtClean="0"/>
              <a:t>config</a:t>
            </a:r>
            <a:r>
              <a:rPr lang="en-US" dirty="0" smtClean="0"/>
              <a:t> files , </a:t>
            </a:r>
            <a:r>
              <a:rPr lang="en-US" dirty="0"/>
              <a:t>then run “python </a:t>
            </a:r>
            <a:r>
              <a:rPr lang="en-US" dirty="0" smtClean="0"/>
              <a:t>run_test.py </a:t>
            </a:r>
            <a:r>
              <a:rPr lang="en-US" dirty="0"/>
              <a:t>….” under </a:t>
            </a:r>
            <a:r>
              <a:rPr lang="en-US" dirty="0" err="1" smtClean="0"/>
              <a:t>virtualenv</a:t>
            </a:r>
            <a:r>
              <a:rPr lang="en-US" dirty="0"/>
              <a:t>, case =smoke</a:t>
            </a:r>
          </a:p>
          <a:p>
            <a:r>
              <a:rPr lang="en-US" dirty="0" smtClean="0"/>
              <a:t>OS-Install:    currently CI use CIT, with test </a:t>
            </a:r>
            <a:r>
              <a:rPr lang="en-US" dirty="0"/>
              <a:t>case example centos-6-5-full-install.v2.0.test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101: </a:t>
            </a:r>
            <a:r>
              <a:rPr lang="en-US" dirty="0" smtClean="0"/>
              <a:t>RackHD How to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43532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json</a:t>
            </a:r>
            <a:r>
              <a:rPr lang="en-US" dirty="0" smtClean="0"/>
              <a:t> file listed all repos’ commit </a:t>
            </a:r>
          </a:p>
          <a:p>
            <a:r>
              <a:rPr lang="en-US" dirty="0" smtClean="0"/>
              <a:t>All Build/Test are based on a specific state of repos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Manifest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76769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" y="288115"/>
            <a:ext cx="8813697" cy="16619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bg1"/>
                </a:solidFill>
                <a:latin typeface="+mj-lt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zh-CN" sz="4000" kern="0" dirty="0" smtClean="0">
                <a:solidFill>
                  <a:schemeClr val="tx2"/>
                </a:solidFill>
              </a:rPr>
              <a:t>Jenkins Pipeline</a:t>
            </a:r>
            <a:endParaRPr lang="en-US" sz="40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06619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Scheduler of auto works….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PR Gates		</a:t>
            </a:r>
            <a:r>
              <a:rPr lang="en-US" u="sng" dirty="0"/>
              <a:t>on-http …</a:t>
            </a:r>
          </a:p>
          <a:p>
            <a:pPr lvl="1"/>
            <a:r>
              <a:rPr lang="en-US" dirty="0" smtClean="0"/>
              <a:t>Continuous-Regression:	</a:t>
            </a:r>
            <a:r>
              <a:rPr lang="en-US" u="sng" dirty="0" err="1">
                <a:hlinkClick r:id="rId2"/>
              </a:rPr>
              <a:t>ContinuousFunctionTest</a:t>
            </a:r>
            <a:endParaRPr lang="en-US" dirty="0"/>
          </a:p>
          <a:p>
            <a:pPr lvl="1"/>
            <a:r>
              <a:rPr lang="en-US" dirty="0" smtClean="0"/>
              <a:t>Nightly Build	:	</a:t>
            </a:r>
            <a:r>
              <a:rPr lang="en-US" u="sng" dirty="0" err="1">
                <a:hlinkClick r:id="rId3"/>
              </a:rPr>
              <a:t>MasterCI</a:t>
            </a:r>
            <a:endParaRPr lang="en-US" dirty="0"/>
          </a:p>
          <a:p>
            <a:pPr lvl="1"/>
            <a:r>
              <a:rPr lang="en-US" dirty="0" smtClean="0"/>
              <a:t>Sprint Release	:	</a:t>
            </a:r>
            <a:r>
              <a:rPr lang="en-US" u="sng" dirty="0" err="1">
                <a:hlinkClick r:id="rId4"/>
              </a:rPr>
              <a:t>SprintRelease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59976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“</a:t>
            </a:r>
            <a:r>
              <a:rPr lang="en-US" dirty="0" smtClean="0">
                <a:solidFill>
                  <a:srgbClr val="0000FF"/>
                </a:solidFill>
              </a:rPr>
              <a:t>pipeline</a:t>
            </a:r>
            <a:r>
              <a:rPr lang="en-US" dirty="0" smtClean="0"/>
              <a:t>”: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narrow</a:t>
            </a:r>
            <a:r>
              <a:rPr lang="en-US" dirty="0" smtClean="0"/>
              <a:t> sense : Jenkins plug-in to provide a pipeline view for our build/test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broad</a:t>
            </a:r>
            <a:r>
              <a:rPr lang="en-US" dirty="0" smtClean="0"/>
              <a:t> sense: the process and </a:t>
            </a:r>
            <a:r>
              <a:rPr lang="en-US" dirty="0"/>
              <a:t>automated-working-flow of the whole CI/CD 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Benefits of pipeline plugin:</a:t>
            </a:r>
          </a:p>
          <a:p>
            <a:pPr lvl="1"/>
            <a:r>
              <a:rPr lang="en-US" dirty="0" smtClean="0"/>
              <a:t>Source control of Jenkins jobs</a:t>
            </a:r>
          </a:p>
          <a:p>
            <a:pPr lvl="1"/>
            <a:r>
              <a:rPr lang="en-US" dirty="0" smtClean="0"/>
              <a:t>All-in-one view V.S. multi-job chain before</a:t>
            </a:r>
          </a:p>
          <a:p>
            <a:pPr marL="341313" lvl="1" indent="0">
              <a:buNone/>
            </a:pPr>
            <a:endParaRPr lang="en-US" dirty="0" smtClean="0"/>
          </a:p>
          <a:p>
            <a:r>
              <a:rPr lang="en-US" dirty="0" smtClean="0"/>
              <a:t>Current pipelines</a:t>
            </a:r>
          </a:p>
          <a:p>
            <a:pPr lvl="1"/>
            <a:r>
              <a:rPr lang="en-US" dirty="0" smtClean="0"/>
              <a:t>PR Gate</a:t>
            </a:r>
          </a:p>
          <a:p>
            <a:pPr lvl="1"/>
            <a:r>
              <a:rPr lang="en-US" dirty="0" smtClean="0"/>
              <a:t>Nightly Build</a:t>
            </a:r>
          </a:p>
          <a:p>
            <a:pPr lvl="1"/>
            <a:r>
              <a:rPr lang="en-US" dirty="0" smtClean="0"/>
              <a:t>Continuous-</a:t>
            </a:r>
            <a:r>
              <a:rPr lang="en-US" dirty="0" err="1" smtClean="0"/>
              <a:t>Func</a:t>
            </a:r>
            <a:r>
              <a:rPr lang="en-US" dirty="0" smtClean="0"/>
              <a:t>-Test</a:t>
            </a:r>
          </a:p>
          <a:p>
            <a:pPr lvl="1"/>
            <a:r>
              <a:rPr lang="en-US" dirty="0" smtClean="0"/>
              <a:t>Sprint Regression</a:t>
            </a:r>
          </a:p>
          <a:p>
            <a:pPr lvl="1"/>
            <a:r>
              <a:rPr lang="en-US" dirty="0" smtClean="0"/>
              <a:t>Sprint Release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Pipeline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669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Overview</a:t>
            </a:r>
          </a:p>
          <a:p>
            <a:pPr lvl="2"/>
            <a:r>
              <a:rPr lang="en-US" dirty="0" smtClean="0"/>
              <a:t>CI/CD Layers</a:t>
            </a:r>
          </a:p>
          <a:p>
            <a:pPr lvl="2"/>
            <a:r>
              <a:rPr lang="en-US" dirty="0" smtClean="0"/>
              <a:t>CI/CD Tools</a:t>
            </a:r>
          </a:p>
          <a:p>
            <a:pPr lvl="2"/>
            <a:r>
              <a:rPr lang="en-US" dirty="0"/>
              <a:t>RackHD Delivery</a:t>
            </a:r>
          </a:p>
          <a:p>
            <a:pPr lvl="2"/>
            <a:r>
              <a:rPr lang="en-US" dirty="0" smtClean="0"/>
              <a:t>Jenkins Infrastructure</a:t>
            </a:r>
          </a:p>
          <a:p>
            <a:pPr lvl="1"/>
            <a:r>
              <a:rPr lang="en-US" dirty="0" smtClean="0"/>
              <a:t>RackHD CI 101</a:t>
            </a:r>
          </a:p>
          <a:p>
            <a:pPr lvl="2"/>
            <a:r>
              <a:rPr lang="en-US" altLang="zh-CN" dirty="0" smtClean="0"/>
              <a:t>guidelines</a:t>
            </a:r>
            <a:endParaRPr lang="en-US" dirty="0" smtClean="0"/>
          </a:p>
          <a:p>
            <a:pPr lvl="2"/>
            <a:r>
              <a:rPr lang="en-US" dirty="0" smtClean="0"/>
              <a:t>How </a:t>
            </a:r>
            <a:r>
              <a:rPr lang="en-US" dirty="0" smtClean="0"/>
              <a:t>to Install</a:t>
            </a:r>
          </a:p>
          <a:p>
            <a:pPr lvl="2"/>
            <a:r>
              <a:rPr lang="en-US" dirty="0" smtClean="0"/>
              <a:t>How to Build</a:t>
            </a:r>
          </a:p>
          <a:p>
            <a:pPr lvl="2"/>
            <a:r>
              <a:rPr lang="en-US" dirty="0" smtClean="0"/>
              <a:t>How to Test</a:t>
            </a:r>
          </a:p>
          <a:p>
            <a:pPr lvl="1"/>
            <a:r>
              <a:rPr lang="en-US" dirty="0" smtClean="0"/>
              <a:t>Pipelines</a:t>
            </a:r>
          </a:p>
          <a:p>
            <a:pPr lvl="1"/>
            <a:r>
              <a:rPr lang="en-US" dirty="0" smtClean="0"/>
              <a:t>Others</a:t>
            </a:r>
          </a:p>
          <a:p>
            <a:pPr lvl="2"/>
            <a:r>
              <a:rPr lang="en-US" dirty="0" smtClean="0"/>
              <a:t>Release Process</a:t>
            </a:r>
            <a:endParaRPr lang="en-US" dirty="0"/>
          </a:p>
          <a:p>
            <a:pPr lvl="2"/>
            <a:r>
              <a:rPr lang="en-US" dirty="0" smtClean="0"/>
              <a:t>Jenkins Mirror</a:t>
            </a:r>
          </a:p>
          <a:p>
            <a:pPr lvl="2"/>
            <a:r>
              <a:rPr lang="en-US" dirty="0" smtClean="0"/>
              <a:t>CI/CD Roadmaps</a:t>
            </a:r>
          </a:p>
          <a:p>
            <a:pPr lvl="2"/>
            <a:r>
              <a:rPr lang="en-US" dirty="0" smtClean="0"/>
              <a:t>CI </a:t>
            </a:r>
            <a:r>
              <a:rPr lang="en-US" dirty="0"/>
              <a:t>Development : Process &amp; </a:t>
            </a:r>
            <a:r>
              <a:rPr lang="en-US" dirty="0" smtClean="0"/>
              <a:t>Co-work</a:t>
            </a:r>
          </a:p>
          <a:p>
            <a:pPr lvl="1"/>
            <a:r>
              <a:rPr lang="en-US" dirty="0" smtClean="0"/>
              <a:t>Backup slides</a:t>
            </a:r>
          </a:p>
          <a:p>
            <a:pPr lvl="2"/>
            <a:r>
              <a:rPr lang="en-US" dirty="0" smtClean="0"/>
              <a:t>Jenkins </a:t>
            </a:r>
            <a:r>
              <a:rPr lang="en-US" dirty="0"/>
              <a:t>Pipeline </a:t>
            </a:r>
            <a:r>
              <a:rPr lang="en-US" dirty="0" smtClean="0"/>
              <a:t>Matrix</a:t>
            </a:r>
          </a:p>
          <a:p>
            <a:pPr lvl="2"/>
            <a:r>
              <a:rPr lang="en-US" dirty="0"/>
              <a:t>RackHD CI/CD </a:t>
            </a:r>
            <a:r>
              <a:rPr lang="en-US" dirty="0" smtClean="0"/>
              <a:t>Pulse</a:t>
            </a:r>
          </a:p>
          <a:p>
            <a:pPr lvl="2"/>
            <a:r>
              <a:rPr lang="en-US" dirty="0" smtClean="0"/>
              <a:t>Pipeline Tips</a:t>
            </a:r>
          </a:p>
          <a:p>
            <a:pPr lvl="2"/>
            <a:r>
              <a:rPr lang="en-US" dirty="0" smtClean="0"/>
              <a:t>More other Tips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15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3017848" y="2480740"/>
            <a:ext cx="789251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RegressionTest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017849" y="1931939"/>
            <a:ext cx="789251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docker-build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1796" y="948602"/>
            <a:ext cx="758297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vagrant- build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364311" y="1432307"/>
            <a:ext cx="795782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ova-build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368103" y="1928171"/>
            <a:ext cx="885729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docker post test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368102" y="1431590"/>
            <a:ext cx="885730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ova-post-test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77643" y="950632"/>
            <a:ext cx="848462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vagrant- post-test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017848" y="947690"/>
            <a:ext cx="789251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 </a:t>
            </a:r>
            <a:r>
              <a:rPr lang="en-US" sz="750" dirty="0" err="1">
                <a:solidFill>
                  <a:prstClr val="white"/>
                </a:solidFill>
              </a:rPr>
              <a:t>debian</a:t>
            </a:r>
            <a:r>
              <a:rPr lang="en-US" sz="750" dirty="0">
                <a:solidFill>
                  <a:prstClr val="white"/>
                </a:solidFill>
              </a:rPr>
              <a:t>-build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394420" y="953453"/>
            <a:ext cx="710025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Release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420879" y="1926725"/>
            <a:ext cx="691634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Release Docker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29139" y="945380"/>
            <a:ext cx="699686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Create Manifest</a:t>
            </a:r>
          </a:p>
        </p:txBody>
      </p:sp>
      <p:sp>
        <p:nvSpPr>
          <p:cNvPr id="99" name="Rectangle 98"/>
          <p:cNvSpPr/>
          <p:nvPr/>
        </p:nvSpPr>
        <p:spPr>
          <a:xfrm>
            <a:off x="1549906" y="946456"/>
            <a:ext cx="785922" cy="2057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Build Release</a:t>
            </a:r>
          </a:p>
        </p:txBody>
      </p:sp>
      <p:cxnSp>
        <p:nvCxnSpPr>
          <p:cNvPr id="192" name="Straight Connector 191"/>
          <p:cNvCxnSpPr>
            <a:stCxn id="96" idx="3"/>
            <a:endCxn id="99" idx="1"/>
          </p:cNvCxnSpPr>
          <p:nvPr/>
        </p:nvCxnSpPr>
        <p:spPr>
          <a:xfrm>
            <a:off x="828824" y="1048250"/>
            <a:ext cx="721082" cy="1076"/>
          </a:xfrm>
          <a:prstGeom prst="line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99" idx="3"/>
            <a:endCxn id="79" idx="1"/>
          </p:cNvCxnSpPr>
          <p:nvPr/>
        </p:nvCxnSpPr>
        <p:spPr>
          <a:xfrm>
            <a:off x="2335828" y="1049326"/>
            <a:ext cx="682021" cy="1235"/>
          </a:xfrm>
          <a:prstGeom prst="line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79" idx="3"/>
            <a:endCxn id="5" idx="1"/>
          </p:cNvCxnSpPr>
          <p:nvPr/>
        </p:nvCxnSpPr>
        <p:spPr>
          <a:xfrm>
            <a:off x="3807099" y="1050561"/>
            <a:ext cx="594697" cy="911"/>
          </a:xfrm>
          <a:prstGeom prst="line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5" idx="3"/>
            <a:endCxn id="78" idx="1"/>
          </p:cNvCxnSpPr>
          <p:nvPr/>
        </p:nvCxnSpPr>
        <p:spPr>
          <a:xfrm>
            <a:off x="5160094" y="1051472"/>
            <a:ext cx="217550" cy="2030"/>
          </a:xfrm>
          <a:prstGeom prst="line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78" idx="3"/>
            <a:endCxn id="81" idx="1"/>
          </p:cNvCxnSpPr>
          <p:nvPr/>
        </p:nvCxnSpPr>
        <p:spPr>
          <a:xfrm>
            <a:off x="6226105" y="1053502"/>
            <a:ext cx="1168315" cy="2821"/>
          </a:xfrm>
          <a:prstGeom prst="line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3" idx="3"/>
            <a:endCxn id="76" idx="1"/>
          </p:cNvCxnSpPr>
          <p:nvPr/>
        </p:nvCxnSpPr>
        <p:spPr>
          <a:xfrm flipV="1">
            <a:off x="3807100" y="2031042"/>
            <a:ext cx="1561003" cy="3767"/>
          </a:xfrm>
          <a:prstGeom prst="line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9" idx="3"/>
            <a:endCxn id="75" idx="1"/>
          </p:cNvCxnSpPr>
          <p:nvPr/>
        </p:nvCxnSpPr>
        <p:spPr>
          <a:xfrm>
            <a:off x="3807099" y="1050561"/>
            <a:ext cx="557213" cy="484616"/>
          </a:xfrm>
          <a:prstGeom prst="curvedConnector3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99" idx="3"/>
            <a:endCxn id="73" idx="1"/>
          </p:cNvCxnSpPr>
          <p:nvPr/>
        </p:nvCxnSpPr>
        <p:spPr>
          <a:xfrm>
            <a:off x="2335828" y="1049326"/>
            <a:ext cx="682022" cy="985483"/>
          </a:xfrm>
          <a:prstGeom prst="curvedConnector3">
            <a:avLst>
              <a:gd name="adj1" fmla="val 53142"/>
            </a:avLst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99" idx="3"/>
            <a:endCxn id="71" idx="1"/>
          </p:cNvCxnSpPr>
          <p:nvPr/>
        </p:nvCxnSpPr>
        <p:spPr>
          <a:xfrm>
            <a:off x="2335828" y="1049326"/>
            <a:ext cx="682021" cy="1534284"/>
          </a:xfrm>
          <a:prstGeom prst="curvedConnector3">
            <a:avLst>
              <a:gd name="adj1" fmla="val 50000"/>
            </a:avLst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5" idx="3"/>
            <a:endCxn id="77" idx="1"/>
          </p:cNvCxnSpPr>
          <p:nvPr/>
        </p:nvCxnSpPr>
        <p:spPr>
          <a:xfrm flipV="1">
            <a:off x="5160093" y="1534461"/>
            <a:ext cx="208009" cy="716"/>
          </a:xfrm>
          <a:prstGeom prst="line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7" idx="3"/>
          </p:cNvCxnSpPr>
          <p:nvPr/>
        </p:nvCxnSpPr>
        <p:spPr>
          <a:xfrm>
            <a:off x="6253832" y="1534460"/>
            <a:ext cx="181006" cy="0"/>
          </a:xfrm>
          <a:prstGeom prst="line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85" idx="1"/>
          </p:cNvCxnSpPr>
          <p:nvPr/>
        </p:nvCxnSpPr>
        <p:spPr>
          <a:xfrm>
            <a:off x="6261900" y="2029595"/>
            <a:ext cx="1158980" cy="0"/>
          </a:xfrm>
          <a:prstGeom prst="line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434837" y="952989"/>
            <a:ext cx="731520" cy="1790211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Result Collector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1749" y="863065"/>
            <a:ext cx="65693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>
                    <a:lumMod val="65000"/>
                  </a:schemeClr>
                </a:solidFill>
              </a:rPr>
              <a:t>Manifest file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64595" y="864923"/>
            <a:ext cx="65693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err="1">
                <a:solidFill>
                  <a:schemeClr val="bg1">
                    <a:lumMod val="65000"/>
                  </a:schemeClr>
                </a:solidFill>
              </a:rPr>
              <a:t>xxx.deb</a:t>
            </a:r>
            <a:endParaRPr lang="en-US" sz="67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40047" y="1156372"/>
            <a:ext cx="89601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>
                    <a:lumMod val="65000"/>
                  </a:schemeClr>
                </a:solidFill>
              </a:rPr>
              <a:t>trigger &amp; controller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27124" y="670046"/>
            <a:ext cx="77696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>
                    <a:lumMod val="65000"/>
                  </a:schemeClr>
                </a:solidFill>
              </a:rPr>
              <a:t>Source code based on manifest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47363" y="1156371"/>
            <a:ext cx="1124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>
                    <a:lumMod val="65000"/>
                  </a:schemeClr>
                </a:solidFill>
              </a:rPr>
              <a:t>Publish to ATLAS/Bintray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75090" y="2177546"/>
            <a:ext cx="112425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>
                    <a:lumMod val="65000"/>
                  </a:schemeClr>
                </a:solidFill>
              </a:rPr>
              <a:t>Publish to Docker Hub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88561" y="2784308"/>
            <a:ext cx="112425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>
                    <a:lumMod val="65000"/>
                  </a:schemeClr>
                </a:solidFill>
              </a:rPr>
              <a:t>If all the “tests” pass</a:t>
            </a:r>
          </a:p>
        </p:txBody>
      </p:sp>
      <p:cxnSp>
        <p:nvCxnSpPr>
          <p:cNvPr id="84" name="Straight Connector 83"/>
          <p:cNvCxnSpPr>
            <a:stCxn id="71" idx="3"/>
          </p:cNvCxnSpPr>
          <p:nvPr/>
        </p:nvCxnSpPr>
        <p:spPr>
          <a:xfrm>
            <a:off x="3807099" y="2583610"/>
            <a:ext cx="2625973" cy="7664"/>
          </a:xfrm>
          <a:prstGeom prst="line">
            <a:avLst/>
          </a:prstGeom>
          <a:ln w="15875">
            <a:solidFill>
              <a:srgbClr val="27C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panpan0000.github.io/img/vagrant-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31" y="588712"/>
            <a:ext cx="339341" cy="3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anpan0000.github.io/img/docker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3080078" y="1674827"/>
            <a:ext cx="348743" cy="2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027" y="1592061"/>
            <a:ext cx="259919" cy="262304"/>
          </a:xfrm>
          <a:prstGeom prst="rect">
            <a:avLst/>
          </a:prstGeom>
        </p:spPr>
      </p:pic>
      <p:pic>
        <p:nvPicPr>
          <p:cNvPr id="1032" name="Picture 8" descr="https://upload.wikimedia.org/wikipedia/commons/0/04/Debian_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3" b="32671"/>
          <a:stretch/>
        </p:blipFill>
        <p:spPr bwMode="auto">
          <a:xfrm>
            <a:off x="3123871" y="636762"/>
            <a:ext cx="261158" cy="2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/>
          <p:cNvSpPr/>
          <p:nvPr/>
        </p:nvSpPr>
        <p:spPr>
          <a:xfrm>
            <a:off x="3010705" y="940547"/>
            <a:ext cx="789251" cy="205740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 </a:t>
            </a:r>
            <a:r>
              <a:rPr lang="en-US" sz="750" dirty="0" err="1">
                <a:solidFill>
                  <a:prstClr val="white"/>
                </a:solidFill>
              </a:rPr>
              <a:t>debian</a:t>
            </a:r>
            <a:r>
              <a:rPr lang="en-US" sz="750" dirty="0">
                <a:solidFill>
                  <a:prstClr val="white"/>
                </a:solidFill>
              </a:rPr>
              <a:t>-build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401796" y="941886"/>
            <a:ext cx="758297" cy="2057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vagrant- build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377643" y="943916"/>
            <a:ext cx="848462" cy="2057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vagrant- post-test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364311" y="1433303"/>
            <a:ext cx="795782" cy="20574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ova-build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368101" y="1432587"/>
            <a:ext cx="885730" cy="20574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ova-post-test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017849" y="1939082"/>
            <a:ext cx="789251" cy="2057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docker-build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368103" y="1935315"/>
            <a:ext cx="885729" cy="2057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docker post test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017848" y="2480740"/>
            <a:ext cx="789251" cy="2057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RegressionTest</a:t>
            </a:r>
          </a:p>
        </p:txBody>
      </p:sp>
      <p:cxnSp>
        <p:nvCxnSpPr>
          <p:cNvPr id="100" name="Straight Connector 99"/>
          <p:cNvCxnSpPr>
            <a:stCxn id="98" idx="3"/>
          </p:cNvCxnSpPr>
          <p:nvPr/>
        </p:nvCxnSpPr>
        <p:spPr>
          <a:xfrm>
            <a:off x="3807099" y="2583610"/>
            <a:ext cx="2625973" cy="7664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itle 1"/>
          <p:cNvSpPr txBox="1">
            <a:spLocks/>
          </p:cNvSpPr>
          <p:nvPr/>
        </p:nvSpPr>
        <p:spPr>
          <a:xfrm>
            <a:off x="50515" y="39529"/>
            <a:ext cx="7886700" cy="9941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0" cap="none" baseline="0">
                <a:solidFill>
                  <a:schemeClr val="bg1"/>
                </a:solidFill>
                <a:latin typeface="+mj-lt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accent1"/>
                </a:solidFill>
                <a:latin typeface="Arial Black" pitchFamily="34" charset="0"/>
              </a:defRPr>
            </a:lvl5pPr>
            <a:lvl6pPr marL="609585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>
                <a:solidFill>
                  <a:schemeClr val="accent1"/>
                </a:solidFill>
                <a:latin typeface="Arial Black" pitchFamily="34" charset="0"/>
              </a:defRPr>
            </a:lvl6pPr>
            <a:lvl7pPr marL="121917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>
                <a:solidFill>
                  <a:schemeClr val="accent1"/>
                </a:solidFill>
                <a:latin typeface="Arial Black" pitchFamily="34" charset="0"/>
              </a:defRPr>
            </a:lvl7pPr>
            <a:lvl8pPr marL="1828754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>
                <a:solidFill>
                  <a:schemeClr val="accent1"/>
                </a:solidFill>
                <a:latin typeface="Arial Black" pitchFamily="34" charset="0"/>
              </a:defRPr>
            </a:lvl8pPr>
            <a:lvl9pPr marL="2438339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defTabSz="685800">
              <a:defRPr/>
            </a:pPr>
            <a:r>
              <a:rPr lang="en-US" sz="2100" kern="0" dirty="0">
                <a:solidFill>
                  <a:srgbClr val="007DB8"/>
                </a:solidFill>
                <a:latin typeface="Arial"/>
              </a:rPr>
              <a:t>Jenkins Pipeline- Nightly Build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71829" y="3515938"/>
            <a:ext cx="662751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25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[post-test]</a:t>
            </a:r>
            <a:r>
              <a:rPr lang="en-US" altLang="zh-CN" sz="788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en-US" altLang="zh-CN" sz="788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 will power on the VM, and validate basic function of RackHD, like services are started and API can be accessed.</a:t>
            </a:r>
            <a:endParaRPr lang="en-US" sz="788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71830" y="3998062"/>
            <a:ext cx="491355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25" b="1" dirty="0">
                <a:solidFill>
                  <a:srgbClr val="9966FF"/>
                </a:solidFill>
              </a:rPr>
              <a:t>[regression test]  </a:t>
            </a:r>
            <a:r>
              <a:rPr lang="en-US" altLang="zh-CN" sz="788" dirty="0">
                <a:solidFill>
                  <a:srgbClr val="9966FF"/>
                </a:solidFill>
              </a:rPr>
              <a:t>use Proboscis in this demo, will add  FIT once it’s ready</a:t>
            </a:r>
            <a:endParaRPr lang="en-US" sz="788" dirty="0">
              <a:solidFill>
                <a:srgbClr val="9966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873173" y="3753075"/>
            <a:ext cx="491355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25" b="1" dirty="0">
                <a:solidFill>
                  <a:srgbClr val="00B0F0"/>
                </a:solidFill>
              </a:rPr>
              <a:t>[docker build]</a:t>
            </a:r>
            <a:r>
              <a:rPr lang="en-US" altLang="zh-CN" sz="788" b="1" dirty="0">
                <a:solidFill>
                  <a:srgbClr val="00B0F0"/>
                </a:solidFill>
              </a:rPr>
              <a:t>      </a:t>
            </a:r>
            <a:r>
              <a:rPr lang="en-US" altLang="zh-CN" sz="788" dirty="0">
                <a:solidFill>
                  <a:srgbClr val="00B0F0"/>
                </a:solidFill>
              </a:rPr>
              <a:t>build based on source code , to validate the source code installation .</a:t>
            </a:r>
            <a:endParaRPr lang="en-US" sz="788" dirty="0">
              <a:solidFill>
                <a:srgbClr val="00B0F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71829" y="3289020"/>
            <a:ext cx="556882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825" b="1" dirty="0">
                <a:solidFill>
                  <a:srgbClr val="FF0000"/>
                </a:solidFill>
              </a:rPr>
              <a:t>[debian]                </a:t>
            </a:r>
            <a:r>
              <a:rPr lang="en-US" altLang="zh-CN" sz="788" dirty="0">
                <a:solidFill>
                  <a:srgbClr val="FF0000"/>
                </a:solidFill>
              </a:rPr>
              <a:t>vagrant &amp; ova are build based on </a:t>
            </a:r>
            <a:r>
              <a:rPr lang="en-US" altLang="zh-CN" sz="788" dirty="0" err="1">
                <a:solidFill>
                  <a:srgbClr val="FF0000"/>
                </a:solidFill>
              </a:rPr>
              <a:t>debian</a:t>
            </a:r>
            <a:r>
              <a:rPr lang="en-US" altLang="zh-CN" sz="788" dirty="0">
                <a:solidFill>
                  <a:srgbClr val="FF0000"/>
                </a:solidFill>
              </a:rPr>
              <a:t> packages, so </a:t>
            </a:r>
            <a:r>
              <a:rPr lang="en-US" altLang="zh-CN" sz="788" dirty="0" err="1">
                <a:solidFill>
                  <a:srgbClr val="FF0000"/>
                </a:solidFill>
              </a:rPr>
              <a:t>debian</a:t>
            </a:r>
            <a:r>
              <a:rPr lang="en-US" altLang="zh-CN" sz="788" dirty="0">
                <a:solidFill>
                  <a:srgbClr val="FF0000"/>
                </a:solidFill>
              </a:rPr>
              <a:t> package s can be validated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71829" y="4243048"/>
            <a:ext cx="491355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25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[Publish]                </a:t>
            </a:r>
            <a:r>
              <a:rPr lang="en-US" altLang="zh-CN" sz="788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when regression and post-tests are all passed, the images will be published</a:t>
            </a:r>
            <a:endParaRPr lang="en-US" sz="788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395762" y="954798"/>
            <a:ext cx="710025" cy="205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Release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422222" y="1928071"/>
            <a:ext cx="691634" cy="205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Release Docker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436180" y="954335"/>
            <a:ext cx="731520" cy="17902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Result Collector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1" y="607214"/>
            <a:ext cx="185621" cy="1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  <p:bldP spid="58" grpId="0"/>
      <p:bldP spid="102" grpId="0"/>
      <p:bldP spid="103" grpId="0"/>
      <p:bldP spid="60" grpId="0"/>
      <p:bldP spid="105" grpId="0"/>
      <p:bldP spid="107" grpId="0" animBg="1"/>
      <p:bldP spid="108" grpId="0" animBg="1"/>
      <p:bldP spid="1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 txBox="1">
            <a:spLocks/>
          </p:cNvSpPr>
          <p:nvPr/>
        </p:nvSpPr>
        <p:spPr>
          <a:xfrm>
            <a:off x="379413" y="228600"/>
            <a:ext cx="8458200" cy="428625"/>
          </a:xfrm>
          <a:prstGeom prst="rect">
            <a:avLst/>
          </a:prstGeom>
        </p:spPr>
        <p:txBody>
          <a:bodyPr lIns="0" r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kern="0" dirty="0"/>
              <a:t>P</a:t>
            </a:r>
            <a:r>
              <a:rPr lang="en-US" kern="0" dirty="0" smtClean="0"/>
              <a:t>ipeline: PR Gate </a:t>
            </a:r>
            <a:endParaRPr lang="en-US" kern="0" dirty="0"/>
          </a:p>
        </p:txBody>
      </p:sp>
      <p:sp>
        <p:nvSpPr>
          <p:cNvPr id="12" name="Content Placeholder 1"/>
          <p:cNvSpPr>
            <a:spLocks noGrp="1"/>
          </p:cNvSpPr>
          <p:nvPr>
            <p:ph sz="quarter" idx="10"/>
          </p:nvPr>
        </p:nvSpPr>
        <p:spPr>
          <a:xfrm>
            <a:off x="347515" y="788581"/>
            <a:ext cx="8458200" cy="4756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example of on-tasks </a:t>
            </a:r>
            <a:r>
              <a:rPr lang="en-US" dirty="0" err="1" smtClean="0"/>
              <a:t>pr</a:t>
            </a:r>
            <a:endParaRPr lang="en-US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86" y="1399952"/>
            <a:ext cx="4467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50031" y="1537092"/>
            <a:ext cx="1384805" cy="590987"/>
          </a:xfrm>
          <a:prstGeom prst="wedgeRoundRectCallout">
            <a:avLst>
              <a:gd name="adj1" fmla="val 70943"/>
              <a:gd name="adj2" fmla="val -1014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PR dependency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600" dirty="0" smtClean="0">
                <a:solidFill>
                  <a:schemeClr val="tx2">
                    <a:lumMod val="65000"/>
                  </a:schemeClr>
                </a:solidFill>
                <a:hlinkClick r:id="rId4"/>
              </a:rPr>
              <a:t>Example</a:t>
            </a:r>
            <a:endParaRPr lang="en-US" sz="600" dirty="0" smtClean="0">
              <a:solidFill>
                <a:schemeClr val="tx2">
                  <a:lumMod val="65000"/>
                </a:schemeClr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425418" y="2400967"/>
            <a:ext cx="1234441" cy="715095"/>
          </a:xfrm>
          <a:prstGeom prst="wedgeRoundRectCallout">
            <a:avLst>
              <a:gd name="adj1" fmla="val 23283"/>
              <a:gd name="adj2" fmla="val -89384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Generate Manifest</a:t>
            </a:r>
            <a:endParaRPr lang="en-US" sz="9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600" dirty="0" smtClean="0">
                <a:solidFill>
                  <a:schemeClr val="bg1"/>
                </a:solidFill>
                <a:hlinkClick r:id="rId5"/>
              </a:rPr>
              <a:t>Example</a:t>
            </a:r>
            <a:endParaRPr lang="en-US" sz="6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755289" y="2154927"/>
            <a:ext cx="1122219" cy="545411"/>
          </a:xfrm>
          <a:prstGeom prst="wedgeRoundRectCallout">
            <a:avLst>
              <a:gd name="adj1" fmla="val -52919"/>
              <a:gd name="adj2" fmla="val -69565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Comment back to PR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446" y="2931349"/>
            <a:ext cx="2742104" cy="78105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137113" y="755355"/>
            <a:ext cx="713679" cy="500245"/>
          </a:xfrm>
          <a:prstGeom prst="wedgeRoundRectCallout">
            <a:avLst>
              <a:gd name="adj1" fmla="val 1348"/>
              <a:gd name="adj2" fmla="val 72902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Parallel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225178" y="774146"/>
            <a:ext cx="713679" cy="500245"/>
          </a:xfrm>
          <a:prstGeom prst="wedgeRoundRectCallout">
            <a:avLst>
              <a:gd name="adj1" fmla="val 1348"/>
              <a:gd name="adj2" fmla="val 72902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Parallel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3861" y="482792"/>
            <a:ext cx="18855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6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Thanks to @Andre &amp; @Tian</a:t>
            </a:r>
          </a:p>
        </p:txBody>
      </p:sp>
    </p:spTree>
    <p:extLst>
      <p:ext uri="{BB962C8B-B14F-4D97-AF65-F5344CB8AC3E}">
        <p14:creationId xmlns:p14="http://schemas.microsoft.com/office/powerpoint/2010/main" val="145205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8" grpId="0" animBg="1"/>
      <p:bldP spid="10" grpId="0" animBg="1"/>
      <p:bldP spid="14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3164" y="911966"/>
            <a:ext cx="6126491" cy="3122029"/>
            <a:chOff x="423164" y="911966"/>
            <a:chExt cx="6126491" cy="312202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64" y="911966"/>
              <a:ext cx="6126491" cy="312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522002" y="955918"/>
              <a:ext cx="964407" cy="192881"/>
            </a:xfrm>
            <a:prstGeom prst="rect">
              <a:avLst/>
            </a:prstGeom>
            <a:solidFill>
              <a:schemeClr val="tx2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schemeClr val="bg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.deb Build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Pipeline: </a:t>
            </a:r>
            <a:r>
              <a:rPr lang="en-US" dirty="0" smtClean="0"/>
              <a:t>Nightly Build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363234" y="3257271"/>
            <a:ext cx="1329227" cy="230690"/>
          </a:xfrm>
          <a:prstGeom prst="round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tx2"/>
                </a:solidFill>
                <a:latin typeface="+mn-lt"/>
              </a:rPr>
              <a:t>will add FIT soon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35089" y="4014809"/>
            <a:ext cx="1513411" cy="230690"/>
          </a:xfrm>
          <a:prstGeom prst="round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tx2"/>
                </a:solidFill>
                <a:latin typeface="+mn-lt"/>
              </a:rPr>
              <a:t>Source base Tests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2956" y="3566719"/>
            <a:ext cx="5469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u="sng" dirty="0">
                <a:solidFill>
                  <a:srgbClr val="3B73AF"/>
                </a:solidFill>
                <a:latin typeface="Arial" panose="020B0604020202020204" pitchFamily="34" charset="0"/>
                <a:hlinkClick r:id="rId3" tooltip="View this issue"/>
              </a:rPr>
              <a:t>RAC-3978</a:t>
            </a:r>
            <a:endParaRPr lang="en-US" sz="600" dirty="0"/>
          </a:p>
        </p:txBody>
      </p:sp>
      <p:sp>
        <p:nvSpPr>
          <p:cNvPr id="9" name="Rounded Rectangle 8"/>
          <p:cNvSpPr/>
          <p:nvPr/>
        </p:nvSpPr>
        <p:spPr>
          <a:xfrm>
            <a:off x="3367794" y="2796661"/>
            <a:ext cx="1329227" cy="328372"/>
          </a:xfrm>
          <a:prstGeom prst="round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tx2"/>
                </a:solidFill>
                <a:latin typeface="+mn-lt"/>
              </a:rPr>
              <a:t>OVA &amp; vagrant  are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tx2"/>
                </a:solidFill>
                <a:latin typeface="+mn-lt"/>
              </a:rPr>
              <a:t>Installed from deb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200" y="1552046"/>
            <a:ext cx="1290211" cy="230690"/>
          </a:xfrm>
          <a:prstGeom prst="round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tx2"/>
                </a:solidFill>
                <a:latin typeface="+mn-lt"/>
              </a:rPr>
              <a:t>Lock down test base</a:t>
            </a:r>
          </a:p>
        </p:txBody>
      </p:sp>
    </p:spTree>
    <p:extLst>
      <p:ext uri="{BB962C8B-B14F-4D97-AF65-F5344CB8AC3E}">
        <p14:creationId xmlns:p14="http://schemas.microsoft.com/office/powerpoint/2010/main" val="17119454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379413" y="228600"/>
            <a:ext cx="8458200" cy="428625"/>
          </a:xfrm>
          <a:prstGeom prst="rect">
            <a:avLst/>
          </a:prstGeom>
        </p:spPr>
        <p:txBody>
          <a:bodyPr lIns="0" r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kern="0" dirty="0"/>
              <a:t>Pipeline: </a:t>
            </a:r>
            <a:r>
              <a:rPr lang="en-US" kern="0" dirty="0" smtClean="0"/>
              <a:t>Continuous </a:t>
            </a:r>
            <a:r>
              <a:rPr lang="en-US" kern="0" dirty="0" err="1" smtClean="0"/>
              <a:t>Func</a:t>
            </a:r>
            <a:r>
              <a:rPr lang="en-US" kern="0" dirty="0" smtClean="0"/>
              <a:t> Test &amp; Continuous-OS-Install</a:t>
            </a:r>
            <a:endParaRPr lang="en-US" kern="0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79413" y="990599"/>
            <a:ext cx="8458200" cy="35480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/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6" y="1326976"/>
            <a:ext cx="1952395" cy="268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355" y="1326976"/>
            <a:ext cx="2005090" cy="26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37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4319" y="288115"/>
            <a:ext cx="8813697" cy="16619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bg1"/>
                </a:solidFill>
                <a:latin typeface="+mj-lt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zh-CN" sz="4000" kern="0" dirty="0" smtClean="0">
                <a:solidFill>
                  <a:schemeClr val="tx2"/>
                </a:solidFill>
              </a:rPr>
              <a:t>Release Process</a:t>
            </a:r>
            <a:endParaRPr lang="en-US" sz="40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87893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Process	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20184" y="1352318"/>
            <a:ext cx="1239328" cy="365886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err="1" smtClean="0">
                <a:solidFill>
                  <a:schemeClr val="bg2"/>
                </a:solidFill>
              </a:rPr>
              <a:t>Func</a:t>
            </a:r>
            <a:r>
              <a:rPr lang="en-US" altLang="zh-CN" sz="1000" dirty="0" smtClean="0">
                <a:solidFill>
                  <a:schemeClr val="bg2"/>
                </a:solidFill>
              </a:rPr>
              <a:t> Test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45611" y="1300741"/>
            <a:ext cx="1117023" cy="558512"/>
          </a:xfrm>
          <a:prstGeom prst="diamon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bg2"/>
                </a:solidFill>
                <a:latin typeface="+mn-lt"/>
              </a:rPr>
              <a:t>Opened P1 JIRA RAC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056038" y="4142148"/>
            <a:ext cx="953100" cy="271463"/>
          </a:xfrm>
          <a:prstGeom prst="roundRect">
            <a:avLst>
              <a:gd name="adj" fmla="val 49359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900" dirty="0" smtClean="0">
                <a:solidFill>
                  <a:schemeClr val="tx2"/>
                </a:solidFill>
              </a:rPr>
              <a:t>Failure </a:t>
            </a:r>
            <a:endParaRPr lang="en-US" sz="900" dirty="0" smtClean="0">
              <a:solidFill>
                <a:schemeClr val="tx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6875" y="1930261"/>
            <a:ext cx="235432" cy="16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600" dirty="0">
                <a:solidFill>
                  <a:schemeClr val="bg2"/>
                </a:solidFill>
                <a:latin typeface="+mn-lt"/>
              </a:rPr>
              <a:t>N</a:t>
            </a:r>
            <a:endParaRPr lang="en-US" sz="6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1555" y="898418"/>
            <a:ext cx="1006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900" dirty="0" smtClean="0">
                <a:solidFill>
                  <a:schemeClr val="bg2"/>
                </a:solidFill>
                <a:latin typeface="+mn-lt"/>
              </a:rPr>
              <a:t>Sprint ends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279" y="1022014"/>
            <a:ext cx="2506706" cy="580835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18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0587" y="2184081"/>
            <a:ext cx="1239328" cy="24678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Create temp manifest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586" y="2610313"/>
            <a:ext cx="1239328" cy="24678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Bump Version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111" y="3061579"/>
            <a:ext cx="1239328" cy="24678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Create 2.7.0 manifest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0111" y="3512845"/>
            <a:ext cx="1239328" cy="24678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Put manifest to Bintray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>
            <a:stCxn id="7" idx="2"/>
            <a:endCxn id="44" idx="0"/>
          </p:cNvCxnSpPr>
          <p:nvPr/>
        </p:nvCxnSpPr>
        <p:spPr>
          <a:xfrm>
            <a:off x="704402" y="1859253"/>
            <a:ext cx="5571" cy="32482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4" idx="2"/>
            <a:endCxn id="46" idx="0"/>
          </p:cNvCxnSpPr>
          <p:nvPr/>
        </p:nvCxnSpPr>
        <p:spPr>
          <a:xfrm flipH="1">
            <a:off x="710250" y="2430866"/>
            <a:ext cx="1" cy="17944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6" idx="2"/>
            <a:endCxn id="48" idx="0"/>
          </p:cNvCxnSpPr>
          <p:nvPr/>
        </p:nvCxnSpPr>
        <p:spPr>
          <a:xfrm>
            <a:off x="710683" y="2857098"/>
            <a:ext cx="8659" cy="2044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8" idx="2"/>
            <a:endCxn id="49" idx="0"/>
          </p:cNvCxnSpPr>
          <p:nvPr/>
        </p:nvCxnSpPr>
        <p:spPr>
          <a:xfrm>
            <a:off x="719775" y="3308364"/>
            <a:ext cx="0" cy="2044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2694466" y="2082709"/>
            <a:ext cx="846477" cy="20395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800" i="1" dirty="0" smtClean="0">
                <a:solidFill>
                  <a:schemeClr val="bg2"/>
                </a:solidFill>
              </a:rPr>
              <a:t>CIT</a:t>
            </a:r>
            <a:endParaRPr lang="en-US" sz="800" i="1" dirty="0" smtClean="0">
              <a:solidFill>
                <a:schemeClr val="bg2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94466" y="2440876"/>
            <a:ext cx="846477" cy="20395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800" i="1" dirty="0" smtClean="0">
                <a:solidFill>
                  <a:schemeClr val="bg2"/>
                </a:solidFill>
              </a:rPr>
              <a:t>FIT</a:t>
            </a:r>
            <a:endParaRPr lang="en-US" sz="800" i="1" dirty="0" smtClean="0">
              <a:solidFill>
                <a:schemeClr val="bg2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706252" y="2822349"/>
            <a:ext cx="846477" cy="20395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800" i="1" dirty="0" smtClean="0">
                <a:solidFill>
                  <a:schemeClr val="bg2"/>
                </a:solidFill>
              </a:rPr>
              <a:t>Install ESXi</a:t>
            </a:r>
            <a:endParaRPr lang="en-US" sz="800" i="1" dirty="0" smtClean="0">
              <a:solidFill>
                <a:schemeClr val="bg2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06252" y="3180516"/>
            <a:ext cx="846477" cy="20395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800" i="1" dirty="0" smtClean="0">
                <a:solidFill>
                  <a:schemeClr val="bg2"/>
                </a:solidFill>
              </a:rPr>
              <a:t>Install CentOS</a:t>
            </a:r>
            <a:endParaRPr lang="en-US" sz="800" i="1" dirty="0">
              <a:solidFill>
                <a:schemeClr val="bg2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706252" y="3558190"/>
            <a:ext cx="846477" cy="20395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800" i="1" dirty="0" smtClean="0">
                <a:solidFill>
                  <a:schemeClr val="bg2"/>
                </a:solidFill>
              </a:rPr>
              <a:t>Install Ubuntu</a:t>
            </a:r>
            <a:endParaRPr lang="en-US" sz="800" i="1" dirty="0">
              <a:solidFill>
                <a:schemeClr val="bg2"/>
              </a:solidFill>
            </a:endParaRPr>
          </a:p>
        </p:txBody>
      </p:sp>
      <p:cxnSp>
        <p:nvCxnSpPr>
          <p:cNvPr id="37" name="Elbow Connector 36"/>
          <p:cNvCxnSpPr>
            <a:stCxn id="5" idx="2"/>
            <a:endCxn id="58" idx="1"/>
          </p:cNvCxnSpPr>
          <p:nvPr/>
        </p:nvCxnSpPr>
        <p:spPr>
          <a:xfrm rot="16200000" flipH="1">
            <a:off x="2333916" y="1824136"/>
            <a:ext cx="466483" cy="254618"/>
          </a:xfrm>
          <a:prstGeom prst="bentConnector2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5" idx="2"/>
            <a:endCxn id="59" idx="1"/>
          </p:cNvCxnSpPr>
          <p:nvPr/>
        </p:nvCxnSpPr>
        <p:spPr>
          <a:xfrm rot="16200000" flipH="1">
            <a:off x="2154832" y="2003220"/>
            <a:ext cx="824650" cy="254618"/>
          </a:xfrm>
          <a:prstGeom prst="bentConnector2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5" idx="2"/>
            <a:endCxn id="60" idx="1"/>
          </p:cNvCxnSpPr>
          <p:nvPr/>
        </p:nvCxnSpPr>
        <p:spPr>
          <a:xfrm rot="16200000" flipH="1">
            <a:off x="1969989" y="2188063"/>
            <a:ext cx="1206123" cy="266404"/>
          </a:xfrm>
          <a:prstGeom prst="bentConnector2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5" idx="2"/>
            <a:endCxn id="61" idx="1"/>
          </p:cNvCxnSpPr>
          <p:nvPr/>
        </p:nvCxnSpPr>
        <p:spPr>
          <a:xfrm rot="16200000" flipH="1">
            <a:off x="1790905" y="2367147"/>
            <a:ext cx="1564290" cy="266404"/>
          </a:xfrm>
          <a:prstGeom prst="bentConnector2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5" idx="2"/>
            <a:endCxn id="62" idx="1"/>
          </p:cNvCxnSpPr>
          <p:nvPr/>
        </p:nvCxnSpPr>
        <p:spPr>
          <a:xfrm rot="16200000" flipH="1">
            <a:off x="1602068" y="2555984"/>
            <a:ext cx="1941964" cy="266404"/>
          </a:xfrm>
          <a:prstGeom prst="bentConnector2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9" idx="2"/>
            <a:endCxn id="5" idx="1"/>
          </p:cNvCxnSpPr>
          <p:nvPr/>
        </p:nvCxnSpPr>
        <p:spPr>
          <a:xfrm rot="5400000" flipH="1" flipV="1">
            <a:off x="157794" y="2097241"/>
            <a:ext cx="2224369" cy="1100409"/>
          </a:xfrm>
          <a:prstGeom prst="bentConnector4">
            <a:avLst>
              <a:gd name="adj1" fmla="val -10277"/>
              <a:gd name="adj2" fmla="val 78156"/>
            </a:avLst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3243828" y="1352318"/>
            <a:ext cx="1001179" cy="365886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Build Deb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444717" y="1352318"/>
            <a:ext cx="1001179" cy="365886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Build OVA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465223" y="1934238"/>
            <a:ext cx="1001179" cy="365886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Build Vagrant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360870" y="2530344"/>
            <a:ext cx="1001179" cy="365886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Build Docker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cxnSp>
        <p:nvCxnSpPr>
          <p:cNvPr id="69" name="Straight Arrow Connector 68"/>
          <p:cNvCxnSpPr>
            <a:stCxn id="5" idx="3"/>
            <a:endCxn id="76" idx="1"/>
          </p:cNvCxnSpPr>
          <p:nvPr/>
        </p:nvCxnSpPr>
        <p:spPr>
          <a:xfrm>
            <a:off x="3059512" y="1535261"/>
            <a:ext cx="184316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3"/>
            <a:endCxn id="80" idx="1"/>
          </p:cNvCxnSpPr>
          <p:nvPr/>
        </p:nvCxnSpPr>
        <p:spPr>
          <a:xfrm>
            <a:off x="4245007" y="1535261"/>
            <a:ext cx="19971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3"/>
            <a:endCxn id="81" idx="1"/>
          </p:cNvCxnSpPr>
          <p:nvPr/>
        </p:nvCxnSpPr>
        <p:spPr>
          <a:xfrm>
            <a:off x="4245007" y="1535261"/>
            <a:ext cx="220216" cy="581920"/>
          </a:xfrm>
          <a:prstGeom prst="bentConnector3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6" idx="3"/>
            <a:endCxn id="82" idx="1"/>
          </p:cNvCxnSpPr>
          <p:nvPr/>
        </p:nvCxnSpPr>
        <p:spPr>
          <a:xfrm>
            <a:off x="4245007" y="1535261"/>
            <a:ext cx="115863" cy="1178026"/>
          </a:xfrm>
          <a:prstGeom prst="bentConnector3">
            <a:avLst/>
          </a:prstGeom>
          <a:ln w="12700" cmpd="sng">
            <a:solidFill>
              <a:srgbClr val="0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5680596" y="1352317"/>
            <a:ext cx="1001179" cy="365886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OVA Post Test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680595" y="1942533"/>
            <a:ext cx="1001179" cy="365886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Vagrant Post Test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655211" y="2521004"/>
            <a:ext cx="1001179" cy="365886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Docker Post Test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cxnSp>
        <p:nvCxnSpPr>
          <p:cNvPr id="93" name="Straight Arrow Connector 92"/>
          <p:cNvCxnSpPr>
            <a:stCxn id="80" idx="3"/>
            <a:endCxn id="90" idx="1"/>
          </p:cNvCxnSpPr>
          <p:nvPr/>
        </p:nvCxnSpPr>
        <p:spPr>
          <a:xfrm flipV="1">
            <a:off x="5445896" y="1535260"/>
            <a:ext cx="234700" cy="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1" idx="3"/>
            <a:endCxn id="91" idx="1"/>
          </p:cNvCxnSpPr>
          <p:nvPr/>
        </p:nvCxnSpPr>
        <p:spPr>
          <a:xfrm>
            <a:off x="5466402" y="2117181"/>
            <a:ext cx="214193" cy="829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>
            <a:stCxn id="82" idx="3"/>
            <a:endCxn id="92" idx="1"/>
          </p:cNvCxnSpPr>
          <p:nvPr/>
        </p:nvCxnSpPr>
        <p:spPr>
          <a:xfrm flipV="1">
            <a:off x="5362049" y="2703947"/>
            <a:ext cx="293162" cy="934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6875277" y="1370449"/>
            <a:ext cx="1039998" cy="298610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2"/>
                </a:solidFill>
              </a:rPr>
              <a:t>Push git tag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870708" y="2052525"/>
            <a:ext cx="1039998" cy="361318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Publish all images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cxnSp>
        <p:nvCxnSpPr>
          <p:cNvPr id="1028" name="Straight Arrow Connector 1027"/>
          <p:cNvCxnSpPr>
            <a:stCxn id="90" idx="3"/>
            <a:endCxn id="100" idx="1"/>
          </p:cNvCxnSpPr>
          <p:nvPr/>
        </p:nvCxnSpPr>
        <p:spPr>
          <a:xfrm flipV="1">
            <a:off x="6681775" y="1519754"/>
            <a:ext cx="193502" cy="1550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stCxn id="100" idx="2"/>
            <a:endCxn id="101" idx="0"/>
          </p:cNvCxnSpPr>
          <p:nvPr/>
        </p:nvCxnSpPr>
        <p:spPr>
          <a:xfrm flipH="1">
            <a:off x="7390707" y="1669059"/>
            <a:ext cx="4569" cy="38346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>
            <a:stCxn id="91" idx="3"/>
            <a:endCxn id="100" idx="1"/>
          </p:cNvCxnSpPr>
          <p:nvPr/>
        </p:nvCxnSpPr>
        <p:spPr>
          <a:xfrm flipV="1">
            <a:off x="6681774" y="1519754"/>
            <a:ext cx="193503" cy="60572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/>
          <p:cNvCxnSpPr>
            <a:stCxn id="92" idx="3"/>
            <a:endCxn id="100" idx="1"/>
          </p:cNvCxnSpPr>
          <p:nvPr/>
        </p:nvCxnSpPr>
        <p:spPr>
          <a:xfrm flipV="1">
            <a:off x="6656390" y="1519754"/>
            <a:ext cx="218887" cy="1184193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5" name="Picture 10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59" y="720913"/>
            <a:ext cx="484936" cy="477588"/>
          </a:xfrm>
          <a:prstGeom prst="rect">
            <a:avLst/>
          </a:prstGeom>
        </p:spPr>
      </p:pic>
      <p:cxnSp>
        <p:nvCxnSpPr>
          <p:cNvPr id="1037" name="Elbow Connector 1036"/>
          <p:cNvCxnSpPr>
            <a:stCxn id="1035" idx="2"/>
            <a:endCxn id="7" idx="0"/>
          </p:cNvCxnSpPr>
          <p:nvPr/>
        </p:nvCxnSpPr>
        <p:spPr>
          <a:xfrm rot="16200000" flipH="1">
            <a:off x="441905" y="1038523"/>
            <a:ext cx="102240" cy="422196"/>
          </a:xfrm>
          <a:prstGeom prst="bentConnector3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8" name="Rectangle 1037"/>
          <p:cNvSpPr/>
          <p:nvPr/>
        </p:nvSpPr>
        <p:spPr>
          <a:xfrm>
            <a:off x="1733550" y="1063625"/>
            <a:ext cx="5137158" cy="2984500"/>
          </a:xfrm>
          <a:prstGeom prst="rect">
            <a:avLst/>
          </a:prstGeom>
          <a:noFill/>
          <a:ln w="12700" cmpd="sng">
            <a:solidFill>
              <a:srgbClr val="00B0F0"/>
            </a:solidFill>
            <a:prstDash val="dash"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0282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Process…	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63259" y="1398888"/>
            <a:ext cx="1239328" cy="365886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Test &amp; Build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577226" y="1397084"/>
            <a:ext cx="1117023" cy="558512"/>
          </a:xfrm>
          <a:prstGeom prst="diamon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bg2"/>
                </a:solidFill>
                <a:latin typeface="+mn-lt"/>
              </a:rPr>
              <a:t>Opened P1 JIRA RAC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706372" y="3308057"/>
            <a:ext cx="953100" cy="271463"/>
          </a:xfrm>
          <a:prstGeom prst="roundRect">
            <a:avLst>
              <a:gd name="adj" fmla="val 49359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900" dirty="0" smtClean="0">
                <a:solidFill>
                  <a:schemeClr val="tx2"/>
                </a:solidFill>
              </a:rPr>
              <a:t>Failure </a:t>
            </a:r>
            <a:endParaRPr lang="en-US" sz="900" dirty="0" smtClean="0">
              <a:solidFill>
                <a:schemeClr val="tx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1295" y="1385031"/>
            <a:ext cx="235432" cy="16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600" dirty="0">
                <a:solidFill>
                  <a:schemeClr val="bg2"/>
                </a:solidFill>
                <a:latin typeface="+mn-lt"/>
              </a:rPr>
              <a:t>N</a:t>
            </a:r>
            <a:endParaRPr lang="en-US" sz="6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9887" y="727928"/>
            <a:ext cx="1006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900" dirty="0" smtClean="0">
                <a:solidFill>
                  <a:schemeClr val="bg2"/>
                </a:solidFill>
                <a:latin typeface="+mn-lt"/>
              </a:rPr>
              <a:t>Sprint ends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204" y="1088689"/>
            <a:ext cx="2506706" cy="580835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18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881287" y="1450656"/>
            <a:ext cx="1239328" cy="24678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Create temp manifest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881286" y="1876888"/>
            <a:ext cx="1239328" cy="24678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Bump Version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890811" y="2328154"/>
            <a:ext cx="1239328" cy="24678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Create 2.7.0 manifest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890811" y="2779420"/>
            <a:ext cx="1239328" cy="246785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Put manifest to Bintray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cxnSp>
        <p:nvCxnSpPr>
          <p:cNvPr id="23" name="Straight Arrow Connector 22"/>
          <p:cNvCxnSpPr>
            <a:stCxn id="44" idx="2"/>
            <a:endCxn id="46" idx="0"/>
          </p:cNvCxnSpPr>
          <p:nvPr/>
        </p:nvCxnSpPr>
        <p:spPr>
          <a:xfrm flipH="1">
            <a:off x="2500950" y="1697441"/>
            <a:ext cx="1" cy="17944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6" idx="2"/>
            <a:endCxn id="48" idx="0"/>
          </p:cNvCxnSpPr>
          <p:nvPr/>
        </p:nvCxnSpPr>
        <p:spPr>
          <a:xfrm>
            <a:off x="2501383" y="2123673"/>
            <a:ext cx="8659" cy="2044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8" idx="2"/>
            <a:endCxn id="49" idx="0"/>
          </p:cNvCxnSpPr>
          <p:nvPr/>
        </p:nvCxnSpPr>
        <p:spPr>
          <a:xfrm>
            <a:off x="2510475" y="2574939"/>
            <a:ext cx="0" cy="20448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9" idx="2"/>
            <a:endCxn id="5" idx="1"/>
          </p:cNvCxnSpPr>
          <p:nvPr/>
        </p:nvCxnSpPr>
        <p:spPr>
          <a:xfrm rot="5400000" flipH="1" flipV="1">
            <a:off x="2314680" y="1777626"/>
            <a:ext cx="1444374" cy="1052784"/>
          </a:xfrm>
          <a:prstGeom prst="bentConnector4">
            <a:avLst>
              <a:gd name="adj1" fmla="val -15827"/>
              <a:gd name="adj2" fmla="val 79430"/>
            </a:avLst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6430150" y="930866"/>
            <a:ext cx="1039998" cy="298610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2"/>
                </a:solidFill>
              </a:rPr>
              <a:t>Push git tag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425581" y="1612942"/>
            <a:ext cx="1039998" cy="361318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Publish all images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cxnSp>
        <p:nvCxnSpPr>
          <p:cNvPr id="1030" name="Straight Arrow Connector 1029"/>
          <p:cNvCxnSpPr>
            <a:stCxn id="100" idx="2"/>
            <a:endCxn id="101" idx="0"/>
          </p:cNvCxnSpPr>
          <p:nvPr/>
        </p:nvCxnSpPr>
        <p:spPr>
          <a:xfrm flipH="1">
            <a:off x="6945580" y="1229476"/>
            <a:ext cx="4569" cy="38346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5" name="Picture 10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096" y="635000"/>
            <a:ext cx="484936" cy="477588"/>
          </a:xfrm>
          <a:prstGeom prst="rect">
            <a:avLst/>
          </a:prstGeom>
        </p:spPr>
      </p:pic>
      <p:sp>
        <p:nvSpPr>
          <p:cNvPr id="55" name="Diamond 54"/>
          <p:cNvSpPr/>
          <p:nvPr/>
        </p:nvSpPr>
        <p:spPr>
          <a:xfrm>
            <a:off x="3631380" y="2088342"/>
            <a:ext cx="1117023" cy="558512"/>
          </a:xfrm>
          <a:prstGeom prst="diamon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bg2"/>
                </a:solidFill>
                <a:latin typeface="+mn-lt"/>
              </a:rPr>
              <a:t>Any Failure </a:t>
            </a:r>
          </a:p>
        </p:txBody>
      </p:sp>
      <p:cxnSp>
        <p:nvCxnSpPr>
          <p:cNvPr id="11" name="Straight Arrow Connector 10"/>
          <p:cNvCxnSpPr>
            <a:stCxn id="5" idx="2"/>
            <a:endCxn id="55" idx="0"/>
          </p:cNvCxnSpPr>
          <p:nvPr/>
        </p:nvCxnSpPr>
        <p:spPr>
          <a:xfrm>
            <a:off x="4182923" y="1764774"/>
            <a:ext cx="6969" cy="32356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5" idx="3"/>
            <a:endCxn id="100" idx="1"/>
          </p:cNvCxnSpPr>
          <p:nvPr/>
        </p:nvCxnSpPr>
        <p:spPr>
          <a:xfrm flipV="1">
            <a:off x="4748403" y="1080171"/>
            <a:ext cx="1681747" cy="1287427"/>
          </a:xfrm>
          <a:prstGeom prst="bentConnector3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33715" y="2794025"/>
            <a:ext cx="235432" cy="16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altLang="zh-CN" sz="600" dirty="0" smtClean="0">
                <a:solidFill>
                  <a:schemeClr val="bg2"/>
                </a:solidFill>
                <a:latin typeface="+mn-lt"/>
              </a:rPr>
              <a:t>Y</a:t>
            </a:r>
            <a:endParaRPr lang="en-US" sz="6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11384" y="2136964"/>
            <a:ext cx="2354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600" dirty="0">
                <a:solidFill>
                  <a:schemeClr val="bg2"/>
                </a:solidFill>
                <a:latin typeface="+mn-lt"/>
              </a:rPr>
              <a:t>N</a:t>
            </a:r>
            <a:endParaRPr lang="en-US" sz="6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>
            <a:stCxn id="55" idx="2"/>
            <a:endCxn id="57" idx="0"/>
          </p:cNvCxnSpPr>
          <p:nvPr/>
        </p:nvCxnSpPr>
        <p:spPr>
          <a:xfrm flipH="1">
            <a:off x="4182922" y="2646854"/>
            <a:ext cx="6970" cy="661203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2"/>
            <a:endCxn id="57" idx="1"/>
          </p:cNvCxnSpPr>
          <p:nvPr/>
        </p:nvCxnSpPr>
        <p:spPr>
          <a:xfrm rot="16200000" flipH="1">
            <a:off x="1676959" y="1414375"/>
            <a:ext cx="1488193" cy="2570634"/>
          </a:xfrm>
          <a:prstGeom prst="bentConnector2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3"/>
            <a:endCxn id="44" idx="0"/>
          </p:cNvCxnSpPr>
          <p:nvPr/>
        </p:nvCxnSpPr>
        <p:spPr>
          <a:xfrm flipV="1">
            <a:off x="1694249" y="1450656"/>
            <a:ext cx="806702" cy="225684"/>
          </a:xfrm>
          <a:prstGeom prst="bentConnector4">
            <a:avLst>
              <a:gd name="adj1" fmla="val 11593"/>
              <a:gd name="adj2" fmla="val 225030"/>
            </a:avLst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33367" y="1997505"/>
            <a:ext cx="2354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600" dirty="0" smtClean="0">
                <a:solidFill>
                  <a:schemeClr val="bg2"/>
                </a:solidFill>
                <a:latin typeface="+mn-lt"/>
              </a:rPr>
              <a:t>Y</a:t>
            </a:r>
          </a:p>
        </p:txBody>
      </p:sp>
      <p:cxnSp>
        <p:nvCxnSpPr>
          <p:cNvPr id="32" name="Elbow Connector 31"/>
          <p:cNvCxnSpPr>
            <a:stCxn id="1035" idx="2"/>
            <a:endCxn id="7" idx="0"/>
          </p:cNvCxnSpPr>
          <p:nvPr/>
        </p:nvCxnSpPr>
        <p:spPr>
          <a:xfrm rot="16200000" flipH="1">
            <a:off x="700903" y="962249"/>
            <a:ext cx="284496" cy="585174"/>
          </a:xfrm>
          <a:prstGeom prst="bentConnector3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Diamond 77"/>
          <p:cNvSpPr/>
          <p:nvPr/>
        </p:nvSpPr>
        <p:spPr>
          <a:xfrm>
            <a:off x="3624383" y="3818518"/>
            <a:ext cx="1117023" cy="558512"/>
          </a:xfrm>
          <a:prstGeom prst="diamon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bg2"/>
                </a:solidFill>
                <a:latin typeface="+mn-lt"/>
              </a:rPr>
              <a:t>If Skip Release</a:t>
            </a:r>
          </a:p>
        </p:txBody>
      </p:sp>
      <p:cxnSp>
        <p:nvCxnSpPr>
          <p:cNvPr id="34" name="Straight Arrow Connector 33"/>
          <p:cNvCxnSpPr>
            <a:stCxn id="57" idx="2"/>
            <a:endCxn id="78" idx="0"/>
          </p:cNvCxnSpPr>
          <p:nvPr/>
        </p:nvCxnSpPr>
        <p:spPr>
          <a:xfrm flipH="1">
            <a:off x="4182895" y="3579520"/>
            <a:ext cx="27" cy="23899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436519" y="3919034"/>
            <a:ext cx="817445" cy="3574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Wait next sprint</a:t>
            </a:r>
          </a:p>
        </p:txBody>
      </p:sp>
      <p:cxnSp>
        <p:nvCxnSpPr>
          <p:cNvPr id="39" name="Straight Arrow Connector 38"/>
          <p:cNvCxnSpPr>
            <a:stCxn id="78" idx="1"/>
            <a:endCxn id="36" idx="3"/>
          </p:cNvCxnSpPr>
          <p:nvPr/>
        </p:nvCxnSpPr>
        <p:spPr>
          <a:xfrm flipH="1">
            <a:off x="3253964" y="4097774"/>
            <a:ext cx="370419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15490" y="3796110"/>
            <a:ext cx="235432" cy="16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altLang="zh-CN" sz="600" dirty="0" smtClean="0">
                <a:solidFill>
                  <a:schemeClr val="bg2"/>
                </a:solidFill>
                <a:latin typeface="+mn-lt"/>
              </a:rPr>
              <a:t>Y</a:t>
            </a:r>
            <a:endParaRPr lang="en-US" sz="6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213641" y="3976476"/>
            <a:ext cx="953100" cy="271463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900" dirty="0" smtClean="0">
                <a:solidFill>
                  <a:schemeClr val="bg2"/>
                </a:solidFill>
              </a:rPr>
              <a:t>Merge freeze</a:t>
            </a:r>
            <a:endParaRPr lang="en-US" sz="900" dirty="0" smtClean="0">
              <a:solidFill>
                <a:schemeClr val="bg2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353101" y="3975973"/>
            <a:ext cx="953100" cy="271463"/>
          </a:xfrm>
          <a:prstGeom prst="roundRect">
            <a:avLst>
              <a:gd name="adj" fmla="val 49359"/>
            </a:avLst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tx2"/>
                </a:solidFill>
              </a:rPr>
              <a:t>Hot fix 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469030" y="2740786"/>
            <a:ext cx="953100" cy="271463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2"/>
                </a:solidFill>
              </a:rPr>
              <a:t>Freeze Lift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586156" y="3816667"/>
            <a:ext cx="2354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600" dirty="0">
                <a:solidFill>
                  <a:schemeClr val="bg2"/>
                </a:solidFill>
                <a:latin typeface="+mn-lt"/>
              </a:rPr>
              <a:t>N</a:t>
            </a:r>
            <a:endParaRPr lang="en-US" sz="6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45" name="Straight Arrow Connector 44"/>
          <p:cNvCxnSpPr>
            <a:stCxn id="87" idx="3"/>
            <a:endCxn id="89" idx="1"/>
          </p:cNvCxnSpPr>
          <p:nvPr/>
        </p:nvCxnSpPr>
        <p:spPr>
          <a:xfrm flipV="1">
            <a:off x="7166741" y="4111705"/>
            <a:ext cx="186360" cy="503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89" idx="2"/>
            <a:endCxn id="7" idx="1"/>
          </p:cNvCxnSpPr>
          <p:nvPr/>
        </p:nvCxnSpPr>
        <p:spPr>
          <a:xfrm rot="5400000" flipH="1">
            <a:off x="2917891" y="-664324"/>
            <a:ext cx="2571096" cy="7252425"/>
          </a:xfrm>
          <a:prstGeom prst="bentConnector4">
            <a:avLst>
              <a:gd name="adj1" fmla="val -22598"/>
              <a:gd name="adj2" fmla="val 103152"/>
            </a:avLst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67400" y="4618891"/>
            <a:ext cx="22268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700" dirty="0" smtClean="0">
                <a:solidFill>
                  <a:schemeClr val="bg2"/>
                </a:solidFill>
                <a:latin typeface="+mn-lt"/>
              </a:rPr>
              <a:t>Bump patch </a:t>
            </a:r>
            <a:r>
              <a:rPr lang="en-US" sz="700" dirty="0" err="1" smtClean="0">
                <a:solidFill>
                  <a:schemeClr val="bg2"/>
                </a:solidFill>
                <a:latin typeface="+mn-lt"/>
              </a:rPr>
              <a:t>version:New</a:t>
            </a:r>
            <a:r>
              <a:rPr lang="en-US" sz="700" dirty="0" smtClean="0">
                <a:solidFill>
                  <a:schemeClr val="bg2"/>
                </a:solidFill>
                <a:latin typeface="+mn-lt"/>
              </a:rPr>
              <a:t> version 2.7.1</a:t>
            </a:r>
          </a:p>
        </p:txBody>
      </p:sp>
      <p:sp>
        <p:nvSpPr>
          <p:cNvPr id="102" name="Diamond 101"/>
          <p:cNvSpPr/>
          <p:nvPr/>
        </p:nvSpPr>
        <p:spPr>
          <a:xfrm>
            <a:off x="4905452" y="3837568"/>
            <a:ext cx="1117023" cy="558512"/>
          </a:xfrm>
          <a:prstGeom prst="diamon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</a:rPr>
              <a:t>r</a:t>
            </a:r>
            <a:r>
              <a:rPr lang="en-US" sz="800" dirty="0" smtClean="0">
                <a:solidFill>
                  <a:schemeClr val="bg2"/>
                </a:solidFill>
                <a:latin typeface="+mn-lt"/>
              </a:rPr>
              <a:t>andom issue(can retry)?</a:t>
            </a:r>
          </a:p>
        </p:txBody>
      </p:sp>
      <p:cxnSp>
        <p:nvCxnSpPr>
          <p:cNvPr id="72" name="Straight Arrow Connector 71"/>
          <p:cNvCxnSpPr>
            <a:stCxn id="78" idx="3"/>
            <a:endCxn id="102" idx="1"/>
          </p:cNvCxnSpPr>
          <p:nvPr/>
        </p:nvCxnSpPr>
        <p:spPr>
          <a:xfrm>
            <a:off x="4741406" y="4097774"/>
            <a:ext cx="164046" cy="1905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02" idx="3"/>
            <a:endCxn id="87" idx="1"/>
          </p:cNvCxnSpPr>
          <p:nvPr/>
        </p:nvCxnSpPr>
        <p:spPr>
          <a:xfrm flipV="1">
            <a:off x="6022475" y="4112208"/>
            <a:ext cx="191166" cy="461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463963" y="4406650"/>
            <a:ext cx="235432" cy="16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altLang="zh-CN" sz="600" dirty="0" smtClean="0">
                <a:solidFill>
                  <a:schemeClr val="bg2"/>
                </a:solidFill>
                <a:latin typeface="+mn-lt"/>
              </a:rPr>
              <a:t>Y</a:t>
            </a:r>
            <a:endParaRPr lang="en-US" sz="6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938611" y="3931722"/>
            <a:ext cx="2354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600" dirty="0">
                <a:solidFill>
                  <a:schemeClr val="bg2"/>
                </a:solidFill>
                <a:latin typeface="+mn-lt"/>
              </a:rPr>
              <a:t>N</a:t>
            </a:r>
            <a:endParaRPr lang="en-US" sz="6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98" name="Elbow Connector 97"/>
          <p:cNvCxnSpPr>
            <a:stCxn id="102" idx="2"/>
            <a:endCxn id="7" idx="1"/>
          </p:cNvCxnSpPr>
          <p:nvPr/>
        </p:nvCxnSpPr>
        <p:spPr>
          <a:xfrm rot="5400000" flipH="1">
            <a:off x="1660725" y="592841"/>
            <a:ext cx="2719740" cy="4886738"/>
          </a:xfrm>
          <a:prstGeom prst="bentConnector4">
            <a:avLst>
              <a:gd name="adj1" fmla="val -8405"/>
              <a:gd name="adj2" fmla="val 104678"/>
            </a:avLst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705100" y="4410972"/>
            <a:ext cx="29229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700" dirty="0" smtClean="0">
                <a:solidFill>
                  <a:schemeClr val="bg2"/>
                </a:solidFill>
                <a:latin typeface="+mn-lt"/>
              </a:rPr>
              <a:t>Still use 2.7.0 version, uncheck “version bump” parameter</a:t>
            </a:r>
          </a:p>
        </p:txBody>
      </p:sp>
      <p:sp>
        <p:nvSpPr>
          <p:cNvPr id="111" name="Diamond 110"/>
          <p:cNvSpPr/>
          <p:nvPr/>
        </p:nvSpPr>
        <p:spPr>
          <a:xfrm>
            <a:off x="6387068" y="2088342"/>
            <a:ext cx="1117023" cy="558512"/>
          </a:xfrm>
          <a:prstGeom prst="diamon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bg2"/>
                </a:solidFill>
              </a:rPr>
              <a:t>If </a:t>
            </a:r>
            <a:r>
              <a:rPr lang="en-US" sz="800" dirty="0" err="1" smtClean="0">
                <a:solidFill>
                  <a:schemeClr val="bg2"/>
                </a:solidFill>
              </a:rPr>
              <a:t>freezed</a:t>
            </a:r>
            <a:r>
              <a:rPr lang="en-US" sz="800" dirty="0" smtClean="0">
                <a:solidFill>
                  <a:schemeClr val="bg2"/>
                </a:solidFill>
              </a:rPr>
              <a:t> </a:t>
            </a:r>
            <a:endParaRPr lang="en-US" sz="8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04" name="Straight Arrow Connector 103"/>
          <p:cNvCxnSpPr>
            <a:stCxn id="101" idx="2"/>
            <a:endCxn id="111" idx="0"/>
          </p:cNvCxnSpPr>
          <p:nvPr/>
        </p:nvCxnSpPr>
        <p:spPr>
          <a:xfrm>
            <a:off x="6945580" y="1974260"/>
            <a:ext cx="0" cy="114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11" idx="2"/>
            <a:endCxn id="94" idx="0"/>
          </p:cNvCxnSpPr>
          <p:nvPr/>
        </p:nvCxnSpPr>
        <p:spPr>
          <a:xfrm>
            <a:off x="6945580" y="2646854"/>
            <a:ext cx="0" cy="9393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024489" y="2577454"/>
            <a:ext cx="235432" cy="16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altLang="zh-CN" sz="600" dirty="0" smtClean="0">
                <a:solidFill>
                  <a:schemeClr val="bg2"/>
                </a:solidFill>
                <a:latin typeface="+mn-lt"/>
              </a:rPr>
              <a:t>Y</a:t>
            </a:r>
            <a:endParaRPr lang="en-US" sz="6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875375" y="1615912"/>
            <a:ext cx="1039998" cy="361318"/>
          </a:xfrm>
          <a:prstGeom prst="roundRect">
            <a:avLst>
              <a:gd name="adj" fmla="val 4935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2"/>
                </a:solidFill>
              </a:rPr>
              <a:t>Release Notes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cxnSp>
        <p:nvCxnSpPr>
          <p:cNvPr id="113" name="Straight Arrow Connector 112"/>
          <p:cNvCxnSpPr>
            <a:stCxn id="101" idx="3"/>
            <a:endCxn id="119" idx="1"/>
          </p:cNvCxnSpPr>
          <p:nvPr/>
        </p:nvCxnSpPr>
        <p:spPr>
          <a:xfrm>
            <a:off x="7465579" y="1793601"/>
            <a:ext cx="409796" cy="297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3372255" y="1301963"/>
            <a:ext cx="1706171" cy="529814"/>
          </a:xfrm>
          <a:prstGeom prst="rect">
            <a:avLst/>
          </a:prstGeom>
          <a:noFill/>
          <a:ln w="12700" cmpd="sng">
            <a:solidFill>
              <a:srgbClr val="00B0F0"/>
            </a:solidFill>
            <a:prstDash val="dash"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60371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4319" y="288115"/>
            <a:ext cx="8813697" cy="16619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bg1"/>
                </a:solidFill>
                <a:latin typeface="+mj-lt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zh-CN" sz="4000" kern="0" dirty="0" smtClean="0">
                <a:solidFill>
                  <a:schemeClr val="tx2"/>
                </a:solidFill>
              </a:rPr>
              <a:t>Others</a:t>
            </a:r>
            <a:endParaRPr lang="en-US" sz="40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61762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Pipeline: </a:t>
            </a:r>
            <a:r>
              <a:rPr lang="en-US" dirty="0" smtClean="0"/>
              <a:t>Sprint Release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DB8"/>
                </a:solidFill>
              </a:rPr>
              <a:t>Sprint-Release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10"/>
          </p:nvPr>
        </p:nvSpPr>
        <p:spPr>
          <a:xfrm>
            <a:off x="169935" y="1620778"/>
            <a:ext cx="8458200" cy="35480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240" y="714375"/>
            <a:ext cx="7213590" cy="45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35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6349" y="1280165"/>
            <a:ext cx="5389290" cy="32004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CI/CD Roadmap is managed as </a:t>
            </a:r>
            <a:r>
              <a:rPr lang="en-US" altLang="zh-CN" dirty="0" smtClean="0">
                <a:hlinkClick r:id="rId3"/>
              </a:rPr>
              <a:t>epics in </a:t>
            </a:r>
            <a:r>
              <a:rPr lang="en-US" altLang="zh-CN" dirty="0" err="1" smtClean="0">
                <a:hlinkClick r:id="rId3"/>
              </a:rPr>
              <a:t>bri</a:t>
            </a:r>
            <a:r>
              <a:rPr lang="en-US" altLang="zh-CN" dirty="0" smtClean="0">
                <a:hlinkClick r:id="rId3"/>
              </a:rPr>
              <a:t> view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Stories categorized in diff areas [Thanks all to contribute good ideas!]</a:t>
            </a:r>
          </a:p>
          <a:p>
            <a:endParaRPr lang="en-US" sz="5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CI/CD Roadmap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58781" y="4946690"/>
            <a:ext cx="21359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700" dirty="0" smtClean="0">
                <a:solidFill>
                  <a:schemeClr val="bg2"/>
                </a:solidFill>
                <a:latin typeface="+mn-lt"/>
              </a:rPr>
              <a:t>by 2017/3/24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67136" y="241515"/>
            <a:ext cx="1383290" cy="4740402"/>
            <a:chOff x="3290888" y="70500"/>
            <a:chExt cx="1583710" cy="57802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0888" y="70500"/>
              <a:ext cx="1583710" cy="39561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5538" y="4026693"/>
              <a:ext cx="1559060" cy="1824039"/>
            </a:xfrm>
            <a:prstGeom prst="rect">
              <a:avLst/>
            </a:prstGeom>
          </p:spPr>
        </p:pic>
      </p:grpSp>
      <p:cxnSp>
        <p:nvCxnSpPr>
          <p:cNvPr id="10" name="Curved Connector 9"/>
          <p:cNvCxnSpPr/>
          <p:nvPr/>
        </p:nvCxnSpPr>
        <p:spPr>
          <a:xfrm rot="10800000" flipV="1">
            <a:off x="2814085" y="425301"/>
            <a:ext cx="3874585" cy="2062718"/>
          </a:xfrm>
          <a:prstGeom prst="curvedConnector3">
            <a:avLst>
              <a:gd name="adj1" fmla="val 38474"/>
            </a:avLst>
          </a:prstGeom>
          <a:ln w="31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409507" y="723013"/>
            <a:ext cx="3279160" cy="2013097"/>
          </a:xfrm>
          <a:prstGeom prst="curvedConnector3">
            <a:avLst>
              <a:gd name="adj1" fmla="val 40705"/>
            </a:avLst>
          </a:prstGeom>
          <a:ln w="3175">
            <a:solidFill>
              <a:srgbClr val="00B050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0800000">
            <a:off x="3040913" y="4399692"/>
            <a:ext cx="3494567" cy="80872"/>
          </a:xfrm>
          <a:prstGeom prst="curvedConnector3">
            <a:avLst>
              <a:gd name="adj1" fmla="val 50000"/>
            </a:avLst>
          </a:prstGeom>
          <a:ln w="3175">
            <a:solidFill>
              <a:srgbClr val="3DC6EF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 flipV="1">
            <a:off x="2500194" y="1038082"/>
            <a:ext cx="4166943" cy="2036802"/>
          </a:xfrm>
          <a:prstGeom prst="curvedConnector3">
            <a:avLst>
              <a:gd name="adj1" fmla="val 25674"/>
            </a:avLst>
          </a:prstGeom>
          <a:ln w="3175">
            <a:solidFill>
              <a:srgbClr val="996633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0800000" flipV="1">
            <a:off x="2672319" y="1378695"/>
            <a:ext cx="4016349" cy="1997176"/>
          </a:xfrm>
          <a:prstGeom prst="curvedConnector3">
            <a:avLst>
              <a:gd name="adj1" fmla="val 22468"/>
            </a:avLst>
          </a:prstGeom>
          <a:ln w="317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0800000" flipV="1">
            <a:off x="2650787" y="2088685"/>
            <a:ext cx="4016346" cy="1495862"/>
          </a:xfrm>
          <a:prstGeom prst="curvedConnector3">
            <a:avLst>
              <a:gd name="adj1" fmla="val 17526"/>
            </a:avLst>
          </a:prstGeom>
          <a:ln w="3175">
            <a:solidFill>
              <a:srgbClr val="00B0F0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0800000" flipV="1">
            <a:off x="2047749" y="2581784"/>
            <a:ext cx="4597856" cy="1324808"/>
          </a:xfrm>
          <a:prstGeom prst="curvedConnector3">
            <a:avLst>
              <a:gd name="adj1" fmla="val 9762"/>
            </a:avLst>
          </a:prstGeom>
          <a:ln w="3175">
            <a:solidFill>
              <a:srgbClr val="FF3300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2004689" y="3266418"/>
            <a:ext cx="4683979" cy="904941"/>
          </a:xfrm>
          <a:prstGeom prst="curvedConnector3">
            <a:avLst>
              <a:gd name="adj1" fmla="val 7476"/>
            </a:avLst>
          </a:prstGeom>
          <a:ln w="31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7601" y="1996288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</a:pP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28600" lvl="0" indent="-228600"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</a:pPr>
            <a:r>
              <a:rPr lang="en-US" altLang="zh-CN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FIT against build OVA/docker..</a:t>
            </a:r>
            <a:r>
              <a:rPr lang="en-US" altLang="zh-CN" sz="5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[RAC-3978]</a:t>
            </a:r>
          </a:p>
          <a:p>
            <a:pPr marL="228600" lvl="0" indent="-228600"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</a:pPr>
            <a:r>
              <a:rPr lang="en-US" altLang="zh-CN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on-imagebuilder/on-</a:t>
            </a:r>
            <a:r>
              <a:rPr lang="en-US" altLang="zh-CN" sz="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skupack</a:t>
            </a:r>
            <a:r>
              <a:rPr lang="en-US" altLang="zh-CN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 Gate</a:t>
            </a:r>
            <a:r>
              <a:rPr lang="en-US" altLang="zh-CN" sz="5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[RAC-4536][[RAC-4033]</a:t>
            </a:r>
          </a:p>
          <a:p>
            <a:pPr marL="228600" lvl="0" indent="-228600"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</a:pPr>
            <a:r>
              <a:rPr lang="en-US" altLang="zh-CN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Gate for CI/CD changes </a:t>
            </a:r>
            <a:r>
              <a:rPr lang="en-US" altLang="zh-CN" sz="5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[RAC-4571]</a:t>
            </a:r>
          </a:p>
          <a:p>
            <a:pPr marL="228600" lvl="0" indent="-228600"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</a:pPr>
            <a:r>
              <a:rPr lang="en-US" altLang="zh-CN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 OS in test instead of vagrant </a:t>
            </a:r>
            <a:r>
              <a:rPr lang="en-US" altLang="zh-CN" sz="5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[RAC-4456]</a:t>
            </a:r>
          </a:p>
          <a:p>
            <a:pPr marL="228600" lvl="0" indent="-228600"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</a:pPr>
            <a:r>
              <a:rPr lang="en-US" altLang="zh-CN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pipeline more informative</a:t>
            </a:r>
            <a:r>
              <a:rPr lang="en-US" altLang="zh-CN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5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RAC-4574</a:t>
            </a:r>
            <a:r>
              <a:rPr lang="en-US" altLang="zh-CN" sz="5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228600" lvl="0" indent="-228600"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</a:pPr>
            <a:r>
              <a:rPr lang="en-US" altLang="zh-CN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Per-Commit Release</a:t>
            </a:r>
          </a:p>
          <a:p>
            <a:pPr marL="228600" lvl="0" indent="-228600"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</a:pPr>
            <a:r>
              <a:rPr lang="en-US" altLang="zh-CN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Dashboard (on TV?)</a:t>
            </a:r>
          </a:p>
          <a:p>
            <a:pPr marL="228600" lvl="0" indent="-228600"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</a:pPr>
            <a:r>
              <a:rPr lang="en-US" altLang="zh-CN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Jenkins build history/logs by ELK </a:t>
            </a:r>
            <a:r>
              <a:rPr lang="en-US" altLang="zh-CN" sz="4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[RAC-4338]</a:t>
            </a:r>
            <a:endParaRPr lang="en-US" sz="400" kern="0" dirty="0">
              <a:solidFill>
                <a:srgbClr val="444444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590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4319" y="288115"/>
            <a:ext cx="8813697" cy="16619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bg1"/>
                </a:solidFill>
                <a:latin typeface="+mj-lt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zh-CN" sz="4000" kern="0" dirty="0" smtClean="0">
                <a:solidFill>
                  <a:schemeClr val="tx2"/>
                </a:solidFill>
              </a:rPr>
              <a:t>Overview</a:t>
            </a:r>
            <a:endParaRPr lang="en-US" sz="40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40145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Dev Process</a:t>
            </a:r>
          </a:p>
          <a:p>
            <a:pPr lvl="1"/>
            <a:r>
              <a:rPr lang="en-US" dirty="0" smtClean="0"/>
              <a:t>Workflow:</a:t>
            </a:r>
          </a:p>
          <a:p>
            <a:pPr lvl="2"/>
            <a:r>
              <a:rPr lang="en-US" sz="1100" dirty="0" smtClean="0"/>
              <a:t>Roadmap   </a:t>
            </a:r>
            <a:r>
              <a:rPr lang="en-US" sz="1100" dirty="0" smtClean="0">
                <a:sym typeface="Wingdings" panose="05000000000000000000" pitchFamily="2" charset="2"/>
              </a:rPr>
              <a:t>   Design review       Sandbox testing        PR          Production online on AM      manual run as integration test  maintenance 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 </a:t>
            </a:r>
          </a:p>
          <a:p>
            <a:pPr lvl="2"/>
            <a:r>
              <a:rPr lang="en-US" sz="1100" dirty="0" smtClean="0">
                <a:sym typeface="Wingdings" panose="05000000000000000000" pitchFamily="2" charset="2"/>
              </a:rPr>
              <a:t>Best practice :   background explanation ,  show test result &amp; test case  </a:t>
            </a:r>
            <a:r>
              <a:rPr lang="en-US" sz="1100" dirty="0">
                <a:sym typeface="Wingdings" panose="05000000000000000000" pitchFamily="2" charset="2"/>
              </a:rPr>
              <a:t>……</a:t>
            </a:r>
          </a:p>
          <a:p>
            <a:pPr lvl="2"/>
            <a:r>
              <a:rPr lang="en-US" sz="1100" dirty="0" smtClean="0">
                <a:sym typeface="Wingdings" panose="05000000000000000000" pitchFamily="2" charset="2"/>
              </a:rPr>
              <a:t>PR Gate of CI works </a:t>
            </a:r>
            <a:r>
              <a:rPr lang="en-US" sz="900" baseline="30000" dirty="0" smtClean="0">
                <a:solidFill>
                  <a:schemeClr val="tx1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[RAC-4456]</a:t>
            </a:r>
          </a:p>
          <a:p>
            <a:pPr marL="228600" lvl="1" indent="-228600">
              <a:spcBef>
                <a:spcPts val="1200"/>
              </a:spcBef>
              <a:buFont typeface="Arial" pitchFamily="34" charset="0"/>
              <a:buChar char="•"/>
            </a:pPr>
            <a:endParaRPr lang="en-US" sz="1400" u="sng" dirty="0" smtClean="0"/>
          </a:p>
          <a:p>
            <a:pPr marL="228600" lvl="1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u="sng" dirty="0" smtClean="0"/>
              <a:t>Global </a:t>
            </a:r>
            <a:r>
              <a:rPr lang="en-US" sz="1400" u="sng" dirty="0"/>
              <a:t>Co-work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(proposal)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US" sz="1100" dirty="0" smtClean="0"/>
              <a:t>Sync-up Interlock (regular forum ?)</a:t>
            </a:r>
          </a:p>
          <a:p>
            <a:pPr lvl="1">
              <a:buFontTx/>
              <a:buChar char="-"/>
            </a:pPr>
            <a:r>
              <a:rPr lang="en-US" sz="1100" dirty="0" smtClean="0"/>
              <a:t>Roadmap discussion</a:t>
            </a:r>
          </a:p>
          <a:p>
            <a:pPr lvl="1">
              <a:buFontTx/>
              <a:buChar char="-"/>
            </a:pPr>
            <a:r>
              <a:rPr lang="en-US" sz="1100" dirty="0" smtClean="0"/>
              <a:t>EPIC/Story dispatch</a:t>
            </a:r>
          </a:p>
          <a:p>
            <a:pPr lvl="1">
              <a:buFontTx/>
              <a:buChar char="-"/>
            </a:pPr>
            <a:r>
              <a:rPr lang="en-US" sz="1100" dirty="0" smtClean="0"/>
              <a:t>Transparence since design review phase</a:t>
            </a:r>
          </a:p>
          <a:p>
            <a:pPr lvl="1">
              <a:buFontTx/>
              <a:buChar char="-"/>
            </a:pPr>
            <a:r>
              <a:rPr lang="en-US" altLang="zh-CN" sz="1100" dirty="0" smtClean="0"/>
              <a:t>Co-Maintain for issues (24H!)</a:t>
            </a:r>
            <a:endParaRPr lang="en-US" sz="1100" dirty="0" smtClean="0"/>
          </a:p>
          <a:p>
            <a:pPr lvl="1">
              <a:buFontTx/>
              <a:buChar char="-"/>
            </a:pPr>
            <a:r>
              <a:rPr lang="en-US" sz="1100" dirty="0" smtClean="0">
                <a:sym typeface="Wingdings" panose="05000000000000000000" pitchFamily="2" charset="2"/>
                <a:hlinkClick r:id="rId2"/>
              </a:rPr>
              <a:t>Confluence(?) </a:t>
            </a:r>
            <a:r>
              <a:rPr lang="en-US" sz="1100" dirty="0" smtClean="0">
                <a:sym typeface="Wingdings" panose="05000000000000000000" pitchFamily="2" charset="2"/>
              </a:rPr>
              <a:t> to record </a:t>
            </a:r>
            <a:r>
              <a:rPr lang="en-US" sz="1100" dirty="0">
                <a:sym typeface="Wingdings" panose="05000000000000000000" pitchFamily="2" charset="2"/>
              </a:rPr>
              <a:t>significant Jenkins change </a:t>
            </a:r>
            <a:r>
              <a:rPr lang="en-US" sz="1100" dirty="0" smtClean="0">
                <a:sym typeface="Wingdings" panose="05000000000000000000" pitchFamily="2" charset="2"/>
              </a:rPr>
              <a:t> (not all Jenkins admin change are trackable )</a:t>
            </a:r>
            <a:endParaRPr lang="en-US" sz="11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Dev : Process &amp; Co-work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891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As an open source project , “</a:t>
            </a:r>
            <a:r>
              <a:rPr lang="en-US" sz="1200" dirty="0" smtClean="0">
                <a:solidFill>
                  <a:srgbClr val="0000FF"/>
                </a:solidFill>
              </a:rPr>
              <a:t>Transparence</a:t>
            </a:r>
            <a:r>
              <a:rPr lang="en-US" sz="1200" dirty="0" smtClean="0"/>
              <a:t>” to community is golden rule . ---- “Fair”.</a:t>
            </a:r>
          </a:p>
          <a:p>
            <a:r>
              <a:rPr lang="en-US" sz="1200" dirty="0" smtClean="0"/>
              <a:t>When an external PR failed, although there will be </a:t>
            </a:r>
            <a:r>
              <a:rPr lang="en-US" sz="1200" dirty="0" smtClean="0">
                <a:solidFill>
                  <a:srgbClr val="0000FF"/>
                </a:solidFill>
              </a:rPr>
              <a:t>comment</a:t>
            </a:r>
            <a:r>
              <a:rPr lang="en-US" sz="1200" dirty="0" smtClean="0"/>
              <a:t> in GitHub, but sometimes not enough.</a:t>
            </a:r>
          </a:p>
          <a:p>
            <a:r>
              <a:rPr lang="en-US" sz="1200" dirty="0" smtClean="0"/>
              <a:t>URL link to PR test page in Jenkins Mirror : </a:t>
            </a:r>
            <a:r>
              <a:rPr lang="en-US" sz="1200" dirty="0" smtClean="0">
                <a:solidFill>
                  <a:srgbClr val="0000FF"/>
                </a:solidFill>
              </a:rPr>
              <a:t>pipeline state, test report , log details</a:t>
            </a:r>
            <a:r>
              <a:rPr lang="en-US" sz="1200" dirty="0" smtClean="0"/>
              <a:t>…</a:t>
            </a:r>
          </a:p>
          <a:p>
            <a:r>
              <a:rPr lang="en-US" sz="1200" dirty="0" smtClean="0"/>
              <a:t>It’s </a:t>
            </a:r>
            <a:r>
              <a:rPr lang="en-US" sz="1200" dirty="0" smtClean="0">
                <a:solidFill>
                  <a:srgbClr val="0000FF"/>
                </a:solidFill>
              </a:rPr>
              <a:t>Read-Only</a:t>
            </a:r>
            <a:r>
              <a:rPr lang="en-US" sz="1200" dirty="0" smtClean="0"/>
              <a:t> .( can’t trigger any test on mirror)</a:t>
            </a:r>
          </a:p>
          <a:p>
            <a:r>
              <a:rPr lang="en-US" sz="1200" dirty="0" smtClean="0"/>
              <a:t>Sensitive info have been carefully taken care. (</a:t>
            </a:r>
            <a:r>
              <a:rPr lang="en-US" sz="1200" dirty="0" err="1" smtClean="0"/>
              <a:t>e.x</a:t>
            </a:r>
            <a:r>
              <a:rPr lang="en-US" sz="1200" dirty="0" smtClean="0"/>
              <a:t>.  IP  hidden, ENV  disabled )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Mirror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10" y="3511176"/>
            <a:ext cx="3282982" cy="577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4586" y="3827721"/>
            <a:ext cx="602512" cy="283535"/>
          </a:xfrm>
          <a:prstGeom prst="rect">
            <a:avLst/>
          </a:prstGeom>
          <a:noFill/>
          <a:ln w="12700" cmpd="sng">
            <a:solidFill>
              <a:srgbClr val="C0000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907" y="3319182"/>
            <a:ext cx="1850064" cy="1377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09" y="4430581"/>
            <a:ext cx="3545608" cy="2342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235842" y="4111256"/>
            <a:ext cx="0" cy="31932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3"/>
            <a:endCxn id="6" idx="1"/>
          </p:cNvCxnSpPr>
          <p:nvPr/>
        </p:nvCxnSpPr>
        <p:spPr>
          <a:xfrm flipV="1">
            <a:off x="4508917" y="4008139"/>
            <a:ext cx="688990" cy="539545"/>
          </a:xfrm>
          <a:prstGeom prst="bentConnector3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926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Pipeline Matrix </a:t>
            </a:r>
            <a:r>
              <a:rPr lang="en-US" sz="1400" dirty="0" smtClean="0"/>
              <a:t>(update 20170601)</a:t>
            </a: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71522"/>
              </p:ext>
            </p:extLst>
          </p:nvPr>
        </p:nvGraphicFramePr>
        <p:xfrm>
          <a:off x="233917" y="740438"/>
          <a:ext cx="8520223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669"/>
                <a:gridCol w="836428"/>
                <a:gridCol w="1233377"/>
                <a:gridCol w="1382232"/>
                <a:gridCol w="2452577"/>
                <a:gridCol w="14389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2"/>
                          </a:solidFill>
                        </a:rPr>
                        <a:t>Pipeline job</a:t>
                      </a:r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2"/>
                          </a:solidFill>
                        </a:rPr>
                        <a:t>Trigger</a:t>
                      </a:r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2"/>
                          </a:solidFill>
                        </a:rPr>
                        <a:t>RackHD code which Tests</a:t>
                      </a:r>
                      <a:r>
                        <a:rPr lang="en-US" sz="900" baseline="0" dirty="0" smtClean="0">
                          <a:solidFill>
                            <a:schemeClr val="tx2"/>
                          </a:solidFill>
                        </a:rPr>
                        <a:t> are b</a:t>
                      </a:r>
                      <a:r>
                        <a:rPr lang="en-US" sz="900" dirty="0" smtClean="0">
                          <a:solidFill>
                            <a:schemeClr val="tx2"/>
                          </a:solidFill>
                        </a:rPr>
                        <a:t>ased</a:t>
                      </a:r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2"/>
                          </a:solidFill>
                        </a:rPr>
                        <a:t>Test suites</a:t>
                      </a:r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2"/>
                          </a:solidFill>
                        </a:rPr>
                        <a:t>Output</a:t>
                      </a:r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2"/>
                          </a:solidFill>
                        </a:rPr>
                        <a:t>Test</a:t>
                      </a:r>
                      <a:r>
                        <a:rPr lang="en-US" sz="900" baseline="0" dirty="0" smtClean="0">
                          <a:solidFill>
                            <a:schemeClr val="tx2"/>
                          </a:solidFill>
                        </a:rPr>
                        <a:t> Environment</a:t>
                      </a:r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5601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3"/>
                        </a:rPr>
                        <a:t>PR Quality</a:t>
                      </a:r>
                      <a:r>
                        <a:rPr lang="en-US" sz="900" baseline="0" dirty="0" smtClean="0">
                          <a:hlinkClick r:id="rId3"/>
                        </a:rPr>
                        <a:t> </a:t>
                      </a:r>
                      <a:r>
                        <a:rPr lang="en-US" sz="900" dirty="0" smtClean="0">
                          <a:hlinkClick r:id="rId3"/>
                        </a:rPr>
                        <a:t>Gate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Jenkins GitHub PR Plug-in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 content in Manifest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Smoke-Test(CIT+FIT) + 3 OS-Install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 status + PR comments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Running on virtual hardware</a:t>
                      </a:r>
                    </a:p>
                    <a:p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4"/>
                        </a:rPr>
                        <a:t>Master CI </a:t>
                      </a:r>
                      <a:endParaRPr lang="en-US" sz="900" dirty="0" smtClean="0"/>
                    </a:p>
                    <a:p>
                      <a:r>
                        <a:rPr lang="en-US" sz="900" dirty="0" smtClean="0"/>
                        <a:t>(Nightly Build)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 smtClean="0"/>
                        <a:t>Timer</a:t>
                      </a:r>
                      <a:r>
                        <a:rPr lang="en-US" altLang="zh-CN" sz="800" baseline="0" dirty="0" smtClean="0"/>
                        <a:t> –</a:t>
                      </a:r>
                      <a:r>
                        <a:rPr lang="en-US" sz="800" dirty="0" smtClean="0"/>
                        <a:t> Daily</a:t>
                      </a:r>
                    </a:p>
                    <a:p>
                      <a:r>
                        <a:rPr lang="en-US" sz="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(EST 12:00AM)</a:t>
                      </a:r>
                      <a:endParaRPr lang="en-US" sz="5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Commit by that day in Manifest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Smoke-Test + 3 OS-Install + image-post-test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deb/npm/vagrant/docker in cloud.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 in Jenkins.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manifest in Bintray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Slack/email notification when failure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Running on virtual hardware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Term Improvement to migrate to running on all physical hardware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hlinkClick r:id="rId5"/>
                        </a:rPr>
                        <a:t>Sprint Tag </a:t>
                      </a:r>
                      <a:endParaRPr lang="en-US" sz="900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en-US" sz="9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(Sprint Regression)</a:t>
                      </a:r>
                      <a:endParaRPr lang="en-US" sz="9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abandoned</a:t>
                      </a:r>
                    </a:p>
                    <a:p>
                      <a:endParaRPr lang="en-US" sz="8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6"/>
                        </a:rPr>
                        <a:t>Sprint Release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Timer trigger</a:t>
                      </a:r>
                    </a:p>
                    <a:p>
                      <a:r>
                        <a:rPr lang="en-US" sz="800" baseline="0" dirty="0" smtClean="0"/>
                        <a:t>(Every sprint ends)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Manifest 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 as Nightly 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bump version in package.json &amp; deb/changelog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x.y.0 tag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Build/publish images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manifest in Bintray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Running on virtual hardware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7"/>
                        </a:rPr>
                        <a:t>Continuous-Function-Test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every hour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Master tip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Smoke-Test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Running on virtual hardware</a:t>
                      </a:r>
                    </a:p>
                    <a:p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8"/>
                        </a:rPr>
                        <a:t>Continous-Unit</a:t>
                      </a:r>
                      <a:endParaRPr lang="en-US" sz="900" dirty="0" smtClean="0"/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every 20 min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Master tip</a:t>
                      </a:r>
                    </a:p>
                    <a:p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Unit-Test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9"/>
                        </a:rPr>
                        <a:t>Regression-</a:t>
                      </a:r>
                      <a:r>
                        <a:rPr lang="en-US" sz="900" dirty="0" err="1" smtClean="0">
                          <a:hlinkClick r:id="rId9"/>
                        </a:rPr>
                        <a:t>baremetal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Every 12 hours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Master tip</a:t>
                      </a:r>
                    </a:p>
                    <a:p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FIT+OS</a:t>
                      </a:r>
                      <a:r>
                        <a:rPr lang="en-US" altLang="zh-CN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-Install</a:t>
                      </a:r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Running on Physical Machines</a:t>
                      </a:r>
                    </a:p>
                    <a:p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3056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Pipeline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234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Tips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54" y="2022191"/>
            <a:ext cx="1838184" cy="2643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43" y="830766"/>
            <a:ext cx="4385266" cy="3917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9107" y="830766"/>
            <a:ext cx="382772" cy="391787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2408" y="499638"/>
            <a:ext cx="2222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900" u="sng" dirty="0" smtClean="0">
                <a:solidFill>
                  <a:schemeClr val="bg2"/>
                </a:solidFill>
                <a:latin typeface="+mn-lt"/>
              </a:rPr>
              <a:t>Go back to non-pipeline 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477612"/>
            <a:ext cx="36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900" u="sng" dirty="0" smtClean="0">
                <a:solidFill>
                  <a:schemeClr val="bg2"/>
                </a:solidFill>
                <a:latin typeface="+mn-lt"/>
              </a:rPr>
              <a:t>Click a step in pipeline, it will show the sub-steps and time used.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900" u="sng" dirty="0" smtClean="0">
                <a:solidFill>
                  <a:schemeClr val="bg2"/>
                </a:solidFill>
                <a:latin typeface="+mn-lt"/>
              </a:rPr>
              <a:t>If clicking a failing step, it will directly jump to failure location.</a:t>
            </a: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617" y="2022191"/>
            <a:ext cx="4609992" cy="21461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5544" y="4343553"/>
            <a:ext cx="3672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900" u="sng" dirty="0" smtClean="0">
                <a:solidFill>
                  <a:schemeClr val="bg2"/>
                </a:solidFill>
                <a:latin typeface="+mn-lt"/>
              </a:rPr>
              <a:t>The sub-steps are equal to previous console logs.</a:t>
            </a:r>
          </a:p>
        </p:txBody>
      </p:sp>
    </p:spTree>
    <p:extLst>
      <p:ext uri="{BB962C8B-B14F-4D97-AF65-F5344CB8AC3E}">
        <p14:creationId xmlns:p14="http://schemas.microsoft.com/office/powerpoint/2010/main" val="41661933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</a:t>
            </a:r>
            <a:r>
              <a:rPr lang="en-US" dirty="0" smtClean="0"/>
              <a:t>Tips…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49" y="1591027"/>
            <a:ext cx="4820590" cy="2971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9273" y="1211910"/>
            <a:ext cx="50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altLang="zh-CN" sz="900" u="sng" dirty="0" smtClean="0">
                <a:solidFill>
                  <a:schemeClr val="bg2"/>
                </a:solidFill>
                <a:latin typeface="+mn-lt"/>
              </a:rPr>
              <a:t>Go</a:t>
            </a:r>
            <a:r>
              <a:rPr lang="zh-CN" altLang="en-US" sz="900" u="sng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zh-CN" sz="900" u="sng" dirty="0" smtClean="0">
                <a:solidFill>
                  <a:schemeClr val="bg2"/>
                </a:solidFill>
                <a:latin typeface="+mn-lt"/>
              </a:rPr>
              <a:t>to “Tests” tab. Showing the failure test cases and unfolder to see details</a:t>
            </a:r>
            <a:endParaRPr lang="en-US" sz="900" u="sng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4790" y="1511249"/>
            <a:ext cx="382772" cy="391787"/>
          </a:xfrm>
          <a:prstGeom prst="rect">
            <a:avLst/>
          </a:prstGeom>
          <a:noFill/>
          <a:ln w="12700" cmpd="sng">
            <a:solidFill>
              <a:srgbClr val="0070C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40780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</a:t>
            </a:r>
            <a:r>
              <a:rPr lang="en-US" dirty="0" smtClean="0"/>
              <a:t>Tips…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250" y="1375087"/>
            <a:ext cx="4253023" cy="3599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5097" y="1079932"/>
            <a:ext cx="50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altLang="zh-CN" sz="900" u="sng" dirty="0" smtClean="0">
                <a:solidFill>
                  <a:schemeClr val="bg2"/>
                </a:solidFill>
                <a:latin typeface="+mn-lt"/>
              </a:rPr>
              <a:t>Go</a:t>
            </a:r>
            <a:r>
              <a:rPr lang="zh-CN" altLang="en-US" sz="900" u="sng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zh-CN" sz="900" u="sng" dirty="0" smtClean="0">
                <a:solidFill>
                  <a:schemeClr val="bg2"/>
                </a:solidFill>
                <a:latin typeface="+mn-lt"/>
              </a:rPr>
              <a:t>to “Artifacts” tab for build images or various logs.</a:t>
            </a:r>
            <a:endParaRPr lang="en-US" sz="900" u="sng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599" y="1327326"/>
            <a:ext cx="382772" cy="391787"/>
          </a:xfrm>
          <a:prstGeom prst="rect">
            <a:avLst/>
          </a:prstGeom>
          <a:noFill/>
          <a:ln w="12700" cmpd="sng">
            <a:solidFill>
              <a:srgbClr val="0070C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118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– More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628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It’s Jenkins’s </a:t>
            </a:r>
            <a:r>
              <a:rPr lang="en-US" dirty="0" smtClean="0">
                <a:hlinkClick r:id="rId2"/>
              </a:rPr>
              <a:t>GitHub PR Builder Plug in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GHPRB &amp; PR Gate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22" y="1593581"/>
            <a:ext cx="264625" cy="224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" y="1900800"/>
            <a:ext cx="188554" cy="202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097" y="1613971"/>
            <a:ext cx="677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/>
                </a:solidFill>
                <a:latin typeface="+mn-lt"/>
              </a:rPr>
              <a:t>Admin list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401" y="1888918"/>
            <a:ext cx="677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/>
                </a:solidFill>
                <a:latin typeface="+mn-lt"/>
              </a:rPr>
              <a:t>White 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9620" y="1593581"/>
            <a:ext cx="85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900" dirty="0" smtClean="0">
                <a:solidFill>
                  <a:srgbClr val="0000FF"/>
                </a:solidFill>
                <a:latin typeface="+mn-lt"/>
              </a:rPr>
              <a:t>ok to test*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1591" y="1598583"/>
            <a:ext cx="1325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900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sz="900" dirty="0" smtClean="0">
                <a:solidFill>
                  <a:srgbClr val="0000FF"/>
                </a:solidFill>
                <a:latin typeface="+mn-lt"/>
              </a:rPr>
              <a:t>dd to whitelist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7582" y="1875356"/>
            <a:ext cx="2123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900" dirty="0" smtClean="0">
                <a:solidFill>
                  <a:srgbClr val="0000FF"/>
                </a:solidFill>
                <a:latin typeface="+mn-lt"/>
              </a:rPr>
              <a:t>PR can trigger Jenkins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097" y="4628707"/>
            <a:ext cx="4760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/>
                </a:solidFill>
                <a:latin typeface="+mn-lt"/>
              </a:rPr>
              <a:t>This plug-in is </a:t>
            </a:r>
            <a:r>
              <a:rPr lang="en-US" sz="800" dirty="0" err="1" smtClean="0">
                <a:solidFill>
                  <a:schemeClr val="bg2"/>
                </a:solidFill>
                <a:latin typeface="+mn-lt"/>
              </a:rPr>
              <a:t>bugful</a:t>
            </a:r>
            <a:r>
              <a:rPr lang="en-US" sz="800" dirty="0" smtClean="0">
                <a:solidFill>
                  <a:schemeClr val="bg2"/>
                </a:solidFill>
                <a:latin typeface="+mn-lt"/>
              </a:rPr>
              <a:t> and had caused lots of pain …… T_T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19" y="3399716"/>
            <a:ext cx="909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  <a:latin typeface="+mn-lt"/>
              </a:rPr>
              <a:t>ok to test: 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if CC don’t want to add an external fork to a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permanent 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whitelist, can use “ok to test” to accept the current PR to go to Jenkins test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  <a:latin typeface="+mn-lt"/>
              </a:rPr>
              <a:t>add </a:t>
            </a:r>
            <a:r>
              <a:rPr lang="en-US" sz="1000" dirty="0">
                <a:solidFill>
                  <a:schemeClr val="bg2"/>
                </a:solidFill>
                <a:latin typeface="+mn-lt"/>
              </a:rPr>
              <a:t>to </a:t>
            </a:r>
            <a:r>
              <a:rPr lang="en-US" sz="1000" dirty="0" smtClean="0">
                <a:solidFill>
                  <a:schemeClr val="bg2"/>
                </a:solidFill>
                <a:latin typeface="+mn-lt"/>
              </a:rPr>
              <a:t>whitelist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:  NOTE: only take effect for a repo. Because each repo has a Jenkins watch job. They had separated GHPRB white list table.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01477" y="322589"/>
            <a:ext cx="1460709" cy="888172"/>
            <a:chOff x="1200150" y="1084889"/>
            <a:chExt cx="2470829" cy="150236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r="79116" b="49478"/>
            <a:stretch/>
          </p:blipFill>
          <p:spPr>
            <a:xfrm>
              <a:off x="1200150" y="1085850"/>
              <a:ext cx="1408371" cy="15014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78538" b="49478"/>
            <a:stretch/>
          </p:blipFill>
          <p:spPr>
            <a:xfrm>
              <a:off x="2223622" y="1084889"/>
              <a:ext cx="1447357" cy="150140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440672" y="1485198"/>
            <a:ext cx="1802902" cy="1580707"/>
            <a:chOff x="1790700" y="874123"/>
            <a:chExt cx="3886200" cy="340725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t="1" b="38217"/>
            <a:stretch/>
          </p:blipFill>
          <p:spPr>
            <a:xfrm>
              <a:off x="1790700" y="874123"/>
              <a:ext cx="2781300" cy="34072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7100" y="876300"/>
              <a:ext cx="2209800" cy="3390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826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4319" y="1280160"/>
            <a:ext cx="8926831" cy="3200400"/>
          </a:xfrm>
        </p:spPr>
        <p:txBody>
          <a:bodyPr/>
          <a:lstStyle/>
          <a:p>
            <a:r>
              <a:rPr lang="en-US" dirty="0" smtClean="0"/>
              <a:t>Previously, TravisCI builds static files to Bintray without version control, and without CIT test.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Now, it’s in </a:t>
            </a:r>
            <a:r>
              <a:rPr lang="en-US" dirty="0" smtClean="0">
                <a:hlinkClick r:id="rId2"/>
              </a:rPr>
              <a:t>deb package </a:t>
            </a:r>
            <a:r>
              <a:rPr lang="en-US" dirty="0" smtClean="0"/>
              <a:t>, which is version controlled and validated .</a:t>
            </a:r>
          </a:p>
          <a:p>
            <a:r>
              <a:rPr lang="en-US" dirty="0" smtClean="0"/>
              <a:t>Local latest cache, For PR Gate, to avoid download from bintray every time ( it may cost money ! )</a:t>
            </a:r>
          </a:p>
          <a:p>
            <a:r>
              <a:rPr lang="en-US" dirty="0" smtClean="0"/>
              <a:t>The build will take 1 hour.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save </a:t>
            </a:r>
            <a:r>
              <a:rPr lang="en-US" dirty="0" smtClean="0"/>
              <a:t>time, if no new commit, Jenkins will retrieve old image instead of rebuild.</a:t>
            </a:r>
          </a:p>
          <a:p>
            <a:r>
              <a:rPr lang="en-US" dirty="0" smtClean="0"/>
              <a:t>How to download static files of correct version ? (</a:t>
            </a:r>
            <a:r>
              <a:rPr lang="en-US" dirty="0" err="1" smtClean="0"/>
              <a:t>e.x</a:t>
            </a:r>
            <a:r>
              <a:rPr lang="en-US" dirty="0" smtClean="0"/>
              <a:t>. npm install </a:t>
            </a:r>
            <a:r>
              <a:rPr lang="en-US" dirty="0" err="1" smtClean="0"/>
              <a:t>rackhd</a:t>
            </a:r>
            <a:r>
              <a:rPr lang="en-US" dirty="0" smtClean="0"/>
              <a:t>=1.3.0)</a:t>
            </a:r>
            <a:r>
              <a:rPr lang="en-US" dirty="0"/>
              <a:t> * RAC-4347)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from on-imagebuilder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014" y="3501656"/>
            <a:ext cx="6010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NOTE: With new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Rachel-OS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introduced, lots of thing may change</a:t>
            </a:r>
          </a:p>
        </p:txBody>
      </p:sp>
    </p:spTree>
    <p:extLst>
      <p:ext uri="{BB962C8B-B14F-4D97-AF65-F5344CB8AC3E}">
        <p14:creationId xmlns:p14="http://schemas.microsoft.com/office/powerpoint/2010/main" val="38519833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4319" y="1280161"/>
            <a:ext cx="7955279" cy="232691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PR Gates</a:t>
            </a:r>
          </a:p>
          <a:p>
            <a:pPr lvl="2"/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Travis-CI /  Hound /  Coverage</a:t>
            </a:r>
          </a:p>
          <a:p>
            <a:pPr lvl="2"/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Jenkins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Continuous-Regression</a:t>
            </a:r>
          </a:p>
          <a:p>
            <a:pPr lvl="2"/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Continuous-Smoke-Test</a:t>
            </a:r>
          </a:p>
          <a:p>
            <a:pPr lvl="2"/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Continuous-Unit-Test</a:t>
            </a:r>
          </a:p>
          <a:p>
            <a:pPr lvl="2"/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Continuous-OS-Install-Test (</a:t>
            </a:r>
            <a:r>
              <a:rPr lang="en-US" sz="900" dirty="0">
                <a:solidFill>
                  <a:schemeClr val="tx1">
                    <a:lumMod val="75000"/>
                  </a:schemeClr>
                </a:solidFill>
              </a:rPr>
              <a:t>on physical nodes</a:t>
            </a: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Nightly Build</a:t>
            </a:r>
          </a:p>
          <a:p>
            <a:pPr lvl="2"/>
            <a:r>
              <a:rPr lang="en-US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Guided by manifest file </a:t>
            </a:r>
            <a:r>
              <a:rPr lang="en-US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 everyday EST 12:00AM)</a:t>
            </a:r>
          </a:p>
          <a:p>
            <a:pPr lvl="2"/>
            <a:r>
              <a:rPr lang="en-US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Smoke-test + image-post-test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Sprint Release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CI/CD </a:t>
            </a:r>
            <a:r>
              <a:rPr lang="en-US" altLang="zh-CN" dirty="0" smtClean="0"/>
              <a:t>layers in RackHD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740831" y="1063625"/>
            <a:ext cx="698400" cy="6984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12700" cmpd="sng"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50" dirty="0" smtClean="0">
                <a:solidFill>
                  <a:schemeClr val="tx2"/>
                </a:solidFill>
                <a:latin typeface="+mn-lt"/>
              </a:rPr>
              <a:t>Test</a:t>
            </a:r>
            <a:endParaRPr lang="en-US" sz="105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22444" y="1063625"/>
            <a:ext cx="698400" cy="6984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50" dirty="0" smtClean="0">
                <a:solidFill>
                  <a:schemeClr val="tx2"/>
                </a:solidFill>
                <a:latin typeface="+mn-lt"/>
              </a:rPr>
              <a:t>Build</a:t>
            </a:r>
            <a:endParaRPr lang="en-US" sz="105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04057" y="1063625"/>
            <a:ext cx="698400" cy="698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50" dirty="0" smtClean="0">
                <a:solidFill>
                  <a:schemeClr val="tx2"/>
                </a:solidFill>
                <a:latin typeface="+mn-lt"/>
              </a:rPr>
              <a:t>Release</a:t>
            </a:r>
            <a:endParaRPr lang="en-US" sz="1050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19" y="930960"/>
            <a:ext cx="0" cy="379944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8834" y="1228676"/>
            <a:ext cx="210969" cy="21096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8833" y="1942676"/>
            <a:ext cx="210969" cy="21096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8832" y="2774875"/>
            <a:ext cx="210969" cy="21096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8831" y="3396105"/>
            <a:ext cx="210969" cy="21096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0031" y="4009305"/>
            <a:ext cx="210969" cy="210969"/>
          </a:xfrm>
          <a:prstGeom prst="ellipse">
            <a:avLst/>
          </a:pr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8000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8831" y="4009305"/>
            <a:ext cx="4572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3088" lvl="1" indent="-231775"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</a:pPr>
            <a:r>
              <a:rPr lang="en-US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Per-Commit-Release </a:t>
            </a:r>
            <a:r>
              <a:rPr lang="en-US" sz="1000" kern="0" baseline="30000" dirty="0">
                <a:solidFill>
                  <a:srgbClr val="007DB8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(roadmap item)</a:t>
            </a:r>
          </a:p>
          <a:p>
            <a:pPr marL="909638" lvl="2" indent="-220663"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</a:pPr>
            <a:r>
              <a:rPr lang="en-US" altLang="zh-CN" sz="6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 </a:t>
            </a:r>
            <a:r>
              <a:rPr lang="en-US" altLang="zh-CN" sz="4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RAC-4540</a:t>
            </a:r>
            <a:r>
              <a:rPr lang="en-US" altLang="zh-CN" sz="600" kern="0" dirty="0">
                <a:solidFill>
                  <a:srgbClr val="444444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wait CC’s version naming discussion</a:t>
            </a:r>
          </a:p>
          <a:p>
            <a:pPr marL="573088" lvl="1" indent="-231775"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</a:pPr>
            <a:endParaRPr lang="en-US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-231775"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</a:pPr>
            <a:r>
              <a:rPr lang="en-US" sz="1000" kern="0" dirty="0">
                <a:solidFill>
                  <a:srgbClr val="444444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 builds *</a:t>
            </a:r>
          </a:p>
        </p:txBody>
      </p:sp>
      <p:sp>
        <p:nvSpPr>
          <p:cNvPr id="16" name="Oval 15"/>
          <p:cNvSpPr/>
          <p:nvPr/>
        </p:nvSpPr>
        <p:spPr>
          <a:xfrm>
            <a:off x="4783360" y="2531159"/>
            <a:ext cx="698400" cy="698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50" dirty="0" smtClean="0">
                <a:solidFill>
                  <a:schemeClr val="tx2"/>
                </a:solidFill>
                <a:latin typeface="+mn-lt"/>
              </a:rPr>
              <a:t>Simulator*</a:t>
            </a:r>
            <a:endParaRPr lang="en-US" sz="105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05657" y="2531159"/>
            <a:ext cx="698400" cy="698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50" dirty="0" err="1" smtClean="0">
                <a:solidFill>
                  <a:schemeClr val="tx2"/>
                </a:solidFill>
              </a:rPr>
              <a:t>vNode</a:t>
            </a:r>
            <a:endParaRPr lang="en-US" sz="105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85426" y="2516982"/>
            <a:ext cx="698400" cy="698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 cmpd="sng"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50" dirty="0" err="1" smtClean="0">
                <a:solidFill>
                  <a:schemeClr val="tx2"/>
                </a:solidFill>
                <a:latin typeface="+mn-lt"/>
              </a:rPr>
              <a:t>Phy</a:t>
            </a:r>
            <a:endParaRPr lang="en-US" altLang="zh-CN" sz="1050" dirty="0" smtClean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050" dirty="0" smtClean="0">
                <a:solidFill>
                  <a:schemeClr val="tx2"/>
                </a:solidFill>
                <a:latin typeface="+mn-lt"/>
              </a:rPr>
              <a:t>Node</a:t>
            </a:r>
            <a:endParaRPr lang="en-US" sz="105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04647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for ?</a:t>
            </a:r>
            <a:endParaRPr lang="en-US" dirty="0"/>
          </a:p>
          <a:p>
            <a:pPr lvl="1"/>
            <a:r>
              <a:rPr lang="en-US" dirty="0"/>
              <a:t>Easy </a:t>
            </a:r>
            <a:r>
              <a:rPr lang="en-US" dirty="0" smtClean="0"/>
              <a:t>single command </a:t>
            </a:r>
            <a:r>
              <a:rPr lang="en-US" dirty="0"/>
              <a:t>installation </a:t>
            </a:r>
            <a:r>
              <a:rPr lang="en-US" dirty="0" smtClean="0"/>
              <a:t>:  ```apt install </a:t>
            </a:r>
            <a:r>
              <a:rPr lang="en-US" dirty="0" err="1" smtClean="0"/>
              <a:t>rackhd</a:t>
            </a:r>
            <a:r>
              <a:rPr lang="en-US" dirty="0" smtClean="0"/>
              <a:t>```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Auto </a:t>
            </a:r>
            <a:r>
              <a:rPr lang="en-US" dirty="0"/>
              <a:t>install on-</a:t>
            </a:r>
            <a:r>
              <a:rPr lang="en-US" dirty="0" err="1"/>
              <a:t>xxxx.deb</a:t>
            </a:r>
            <a:r>
              <a:rPr lang="en-US" dirty="0"/>
              <a:t> &amp; on-</a:t>
            </a:r>
            <a:r>
              <a:rPr lang="en-US" dirty="0" err="1"/>
              <a:t>imagebuilder.deb</a:t>
            </a:r>
            <a:endParaRPr lang="en-US" dirty="0"/>
          </a:p>
          <a:p>
            <a:pPr lvl="1"/>
            <a:r>
              <a:rPr lang="en-US" dirty="0" smtClean="0"/>
              <a:t>Auto adding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</a:p>
          <a:p>
            <a:pPr lvl="1"/>
            <a:r>
              <a:rPr lang="en-US" dirty="0" err="1" smtClean="0"/>
              <a:t>Config</a:t>
            </a:r>
            <a:r>
              <a:rPr lang="en-US" dirty="0" smtClean="0"/>
              <a:t> network if user agree</a:t>
            </a:r>
          </a:p>
          <a:p>
            <a:r>
              <a:rPr lang="en-US" dirty="0" smtClean="0"/>
              <a:t>Managed by  ```service start/stop </a:t>
            </a:r>
            <a:r>
              <a:rPr lang="en-US" dirty="0" err="1" smtClean="0"/>
              <a:t>rackhd</a:t>
            </a:r>
            <a:r>
              <a:rPr lang="en-US" dirty="0" smtClean="0"/>
              <a:t>```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ackhd.deb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42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8495" y="1131304"/>
            <a:ext cx="7955279" cy="3200400"/>
          </a:xfrm>
        </p:spPr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privilege only opened to RackHD.CI  &amp; CC</a:t>
            </a:r>
          </a:p>
          <a:p>
            <a:r>
              <a:rPr lang="en-US" dirty="0" smtClean="0"/>
              <a:t>Parameterized  Build</a:t>
            </a:r>
          </a:p>
          <a:p>
            <a:r>
              <a:rPr lang="en-US" dirty="0" smtClean="0"/>
              <a:t>Build Trend</a:t>
            </a:r>
          </a:p>
          <a:p>
            <a:r>
              <a:rPr lang="en-US" dirty="0" smtClean="0"/>
              <a:t>“View”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083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Docker</a:t>
            </a:r>
          </a:p>
          <a:p>
            <a:pPr lvl="1"/>
            <a:r>
              <a:rPr lang="en-US" dirty="0" smtClean="0"/>
              <a:t>Per-commit build by </a:t>
            </a:r>
            <a:r>
              <a:rPr lang="en-US" dirty="0" err="1" smtClean="0"/>
              <a:t>dockerhub</a:t>
            </a:r>
            <a:r>
              <a:rPr lang="en-US" dirty="0" smtClean="0"/>
              <a:t>, tag as “</a:t>
            </a:r>
            <a:r>
              <a:rPr lang="en-US" dirty="0" err="1" smtClean="0"/>
              <a:t>devel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On-imagebuilder</a:t>
            </a:r>
          </a:p>
          <a:p>
            <a:pPr marL="565150" lvl="2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Per-commit build by </a:t>
            </a:r>
            <a:r>
              <a:rPr lang="en-US" dirty="0" smtClean="0"/>
              <a:t>TravisCI, Static </a:t>
            </a:r>
            <a:r>
              <a:rPr lang="en-US" dirty="0"/>
              <a:t>file are stored in bintray</a:t>
            </a:r>
          </a:p>
          <a:p>
            <a:r>
              <a:rPr lang="en-US" dirty="0"/>
              <a:t>Vagrant</a:t>
            </a:r>
          </a:p>
          <a:p>
            <a:pPr lvl="1"/>
            <a:r>
              <a:rPr lang="en-US" dirty="0"/>
              <a:t>Monorail team use vagrant as v-Stack a lot. So we build vagrant-dev box on demand.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Builds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361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4319" y="1421928"/>
            <a:ext cx="7955279" cy="3200400"/>
          </a:xfrm>
        </p:spPr>
        <p:txBody>
          <a:bodyPr/>
          <a:lstStyle/>
          <a:p>
            <a:r>
              <a:rPr lang="en-US" dirty="0" smtClean="0"/>
              <a:t>infrasim.readthedocs.io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InfraSIM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1786859"/>
            <a:ext cx="871094" cy="109350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665462" y="1653658"/>
            <a:ext cx="4044087" cy="1945415"/>
            <a:chOff x="1615694" y="2155308"/>
            <a:chExt cx="4044087" cy="1945415"/>
          </a:xfrm>
        </p:grpSpPr>
        <p:sp>
          <p:nvSpPr>
            <p:cNvPr id="8" name="Rounded Rectangle 7"/>
            <p:cNvSpPr/>
            <p:nvPr/>
          </p:nvSpPr>
          <p:spPr>
            <a:xfrm>
              <a:off x="1615694" y="2409824"/>
              <a:ext cx="1948652" cy="169089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9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4815" y="3120073"/>
              <a:ext cx="119062" cy="2905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14500" y="2880360"/>
              <a:ext cx="1014413" cy="229553"/>
            </a:xfrm>
            <a:prstGeom prst="roundRect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schemeClr val="tx2"/>
                  </a:solidFill>
                  <a:latin typeface="+mn-lt"/>
                </a:rPr>
                <a:t>Virtual Computer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14499" y="3511867"/>
              <a:ext cx="1014413" cy="229553"/>
            </a:xfrm>
            <a:prstGeom prst="roundRect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schemeClr val="tx2"/>
                  </a:solidFill>
                  <a:latin typeface="+mn-lt"/>
                </a:rPr>
                <a:t>Virtual BMC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38450" y="3194050"/>
              <a:ext cx="469900" cy="215900"/>
            </a:xfrm>
            <a:prstGeom prst="rect">
              <a:avLst/>
            </a:prstGeom>
            <a:noFill/>
            <a:ln w="12700" cmpd="sng">
              <a:solidFill>
                <a:schemeClr val="tx1">
                  <a:lumMod val="20000"/>
                  <a:lumOff val="80000"/>
                </a:schemeClr>
              </a:solidFill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schemeClr val="tx2"/>
                  </a:solidFill>
                  <a:latin typeface="+mn-lt"/>
                </a:rPr>
                <a:t>bridge</a:t>
              </a:r>
            </a:p>
          </p:txBody>
        </p:sp>
        <p:cxnSp>
          <p:nvCxnSpPr>
            <p:cNvPr id="15" name="Elbow Connector 14"/>
            <p:cNvCxnSpPr>
              <a:endCxn id="13" idx="0"/>
            </p:cNvCxnSpPr>
            <p:nvPr/>
          </p:nvCxnSpPr>
          <p:spPr>
            <a:xfrm>
              <a:off x="2728912" y="2971800"/>
              <a:ext cx="344488" cy="222250"/>
            </a:xfrm>
            <a:prstGeom prst="bentConnector2">
              <a:avLst/>
            </a:prstGeom>
            <a:ln w="12700" cmpd="sng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2" idx="3"/>
              <a:endCxn id="13" idx="2"/>
            </p:cNvCxnSpPr>
            <p:nvPr/>
          </p:nvCxnSpPr>
          <p:spPr>
            <a:xfrm flipV="1">
              <a:off x="2728912" y="3409950"/>
              <a:ext cx="344488" cy="216694"/>
            </a:xfrm>
            <a:prstGeom prst="bentConnector2">
              <a:avLst/>
            </a:prstGeom>
            <a:ln w="12700" cmpd="sng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08350" y="3282950"/>
              <a:ext cx="565150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5999" y="2155308"/>
              <a:ext cx="325043" cy="50903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14423" y="3200480"/>
              <a:ext cx="1745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600" dirty="0" smtClean="0">
                  <a:solidFill>
                    <a:schemeClr val="bg2"/>
                  </a:solidFill>
                  <a:latin typeface="+mn-lt"/>
                </a:rPr>
                <a:t>Rac</a:t>
              </a:r>
              <a:r>
                <a:rPr lang="en-US" altLang="zh-CN" sz="600" dirty="0" smtClean="0">
                  <a:solidFill>
                    <a:schemeClr val="bg2"/>
                  </a:solidFill>
                  <a:latin typeface="+mn-lt"/>
                </a:rPr>
                <a:t>kHD Management DHCP network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600" dirty="0" smtClean="0">
                  <a:solidFill>
                    <a:schemeClr val="bg2"/>
                  </a:solidFill>
                  <a:latin typeface="+mn-lt"/>
                </a:rPr>
                <a:t>172.31.128.xx</a:t>
              </a:r>
            </a:p>
          </p:txBody>
        </p:sp>
        <p:cxnSp>
          <p:nvCxnSpPr>
            <p:cNvPr id="25" name="Elbow Connector 24"/>
            <p:cNvCxnSpPr/>
            <p:nvPr/>
          </p:nvCxnSpPr>
          <p:spPr>
            <a:xfrm flipV="1">
              <a:off x="3315517" y="2380777"/>
              <a:ext cx="1000482" cy="892176"/>
            </a:xfrm>
            <a:prstGeom prst="bentConnector3">
              <a:avLst/>
            </a:prstGeom>
            <a:ln w="12700" cmpd="sng">
              <a:solidFill>
                <a:srgbClr val="00B05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896605" y="2173369"/>
              <a:ext cx="55106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600" dirty="0" smtClean="0">
                  <a:solidFill>
                    <a:srgbClr val="00B050"/>
                  </a:solidFill>
                  <a:latin typeface="+mn-lt"/>
                </a:rPr>
                <a:t>IP:5901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687168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CI/CD Toolchains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9673" y="832123"/>
            <a:ext cx="8458200" cy="281643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+mj-lt"/>
                <a:ea typeface="Museo Sans For Dell" pitchFamily="2" charset="0"/>
                <a:cs typeface="+mn-cs"/>
              </a:defRPr>
            </a:lvl1pPr>
            <a:lvl2pPr marL="574675" indent="-2333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285750" indent="-285750"/>
            <a:r>
              <a:rPr lang="en-US" sz="1100" kern="0" dirty="0" smtClean="0">
                <a:solidFill>
                  <a:schemeClr val="bg2"/>
                </a:solidFill>
              </a:rPr>
              <a:t>Travis-CI</a:t>
            </a:r>
          </a:p>
          <a:p>
            <a:pPr marL="627062" lvl="1" indent="-285750">
              <a:buFont typeface="Arial" panose="020B0604020202020204" pitchFamily="34" charset="0"/>
              <a:buChar char="•"/>
            </a:pPr>
            <a:r>
              <a:rPr lang="en-US" sz="900" kern="0" dirty="0" smtClean="0">
                <a:solidFill>
                  <a:schemeClr val="bg2"/>
                </a:solidFill>
              </a:rPr>
              <a:t>Unit-test, </a:t>
            </a:r>
            <a:r>
              <a:rPr lang="en-US" sz="900" strike="sngStrike" kern="0" dirty="0" smtClean="0">
                <a:solidFill>
                  <a:schemeClr val="bg2"/>
                </a:solidFill>
              </a:rPr>
              <a:t>build deb/upload</a:t>
            </a:r>
          </a:p>
          <a:p>
            <a:pPr marL="285750" indent="-285750"/>
            <a:r>
              <a:rPr lang="en-US" sz="1100" kern="0" dirty="0" smtClean="0">
                <a:solidFill>
                  <a:schemeClr val="bg2"/>
                </a:solidFill>
              </a:rPr>
              <a:t>Hound</a:t>
            </a:r>
          </a:p>
          <a:p>
            <a:pPr marL="627062" lvl="1" indent="-285750">
              <a:buFont typeface="Arial" panose="020B0604020202020204" pitchFamily="34" charset="0"/>
              <a:buChar char="•"/>
            </a:pPr>
            <a:r>
              <a:rPr lang="en-US" sz="900" kern="0" dirty="0" smtClean="0">
                <a:solidFill>
                  <a:schemeClr val="bg2"/>
                </a:solidFill>
              </a:rPr>
              <a:t>Code </a:t>
            </a:r>
            <a:r>
              <a:rPr lang="en-US" sz="900" kern="0" dirty="0" smtClean="0"/>
              <a:t>style violations check</a:t>
            </a:r>
            <a:endParaRPr lang="en-US" sz="900" kern="0" dirty="0" smtClean="0">
              <a:solidFill>
                <a:schemeClr val="bg2"/>
              </a:solidFill>
            </a:endParaRPr>
          </a:p>
          <a:p>
            <a:pPr marL="285750" indent="-285750"/>
            <a:r>
              <a:rPr lang="en-US" sz="1100" kern="0" dirty="0" smtClean="0">
                <a:solidFill>
                  <a:schemeClr val="bg2"/>
                </a:solidFill>
              </a:rPr>
              <a:t>Coverage</a:t>
            </a:r>
          </a:p>
          <a:p>
            <a:pPr marL="627062" lvl="1" indent="-285750">
              <a:buFont typeface="Arial" panose="020B0604020202020204" pitchFamily="34" charset="0"/>
              <a:buChar char="•"/>
            </a:pPr>
            <a:r>
              <a:rPr lang="en-US" sz="900" kern="0" dirty="0" smtClean="0">
                <a:solidFill>
                  <a:schemeClr val="bg2"/>
                </a:solidFill>
              </a:rPr>
              <a:t>Unit-test coverage test</a:t>
            </a:r>
          </a:p>
          <a:p>
            <a:pPr marL="280987" indent="-285750"/>
            <a:r>
              <a:rPr lang="en-US" sz="1200" kern="0" dirty="0" smtClean="0">
                <a:solidFill>
                  <a:schemeClr val="bg2"/>
                </a:solidFill>
              </a:rPr>
              <a:t>Jenkins</a:t>
            </a:r>
          </a:p>
          <a:p>
            <a:pPr marL="627062" lvl="1" indent="-285750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bg2"/>
                </a:solidFill>
              </a:rPr>
              <a:t>Handle PR dependency</a:t>
            </a:r>
          </a:p>
          <a:p>
            <a:pPr marL="627062" lvl="1" indent="-285750">
              <a:buFont typeface="Arial" panose="020B0604020202020204" pitchFamily="34" charset="0"/>
              <a:buChar char="•"/>
            </a:pPr>
            <a:r>
              <a:rPr lang="en-US" sz="900" kern="0" dirty="0" smtClean="0">
                <a:solidFill>
                  <a:schemeClr val="bg2"/>
                </a:solidFill>
              </a:rPr>
              <a:t>Unit-Test, image build </a:t>
            </a:r>
          </a:p>
          <a:p>
            <a:pPr marL="627062" lvl="1" indent="-285750">
              <a:buFont typeface="Arial" panose="020B0604020202020204" pitchFamily="34" charset="0"/>
              <a:buChar char="•"/>
            </a:pPr>
            <a:r>
              <a:rPr lang="en-US" sz="900" kern="0" dirty="0" smtClean="0">
                <a:solidFill>
                  <a:schemeClr val="bg2"/>
                </a:solidFill>
              </a:rPr>
              <a:t>Test with Infr</a:t>
            </a:r>
            <a:r>
              <a:rPr lang="en-US" altLang="zh-CN" sz="900" kern="0" dirty="0" smtClean="0">
                <a:solidFill>
                  <a:schemeClr val="bg2"/>
                </a:solidFill>
              </a:rPr>
              <a:t>aSIM</a:t>
            </a:r>
            <a:endParaRPr lang="en-US" sz="900" kern="0" dirty="0" smtClean="0">
              <a:solidFill>
                <a:schemeClr val="bg2"/>
              </a:solidFill>
            </a:endParaRPr>
          </a:p>
          <a:p>
            <a:pPr marL="627062" lvl="1" indent="-285750">
              <a:buFont typeface="Arial" panose="020B0604020202020204" pitchFamily="34" charset="0"/>
              <a:buChar char="•"/>
            </a:pPr>
            <a:r>
              <a:rPr lang="en-US" altLang="zh-CN" sz="900" kern="0" dirty="0" smtClean="0">
                <a:solidFill>
                  <a:schemeClr val="bg2"/>
                </a:solidFill>
              </a:rPr>
              <a:t>Multiple slaves parallel running </a:t>
            </a:r>
          </a:p>
          <a:p>
            <a:pPr marL="627062" lvl="1" indent="-285750">
              <a:buFont typeface="Arial" panose="020B0604020202020204" pitchFamily="34" charset="0"/>
              <a:buChar char="•"/>
            </a:pPr>
            <a:r>
              <a:rPr lang="en-US" altLang="zh-CN" sz="900" kern="0" dirty="0" smtClean="0">
                <a:solidFill>
                  <a:schemeClr val="bg2"/>
                </a:solidFill>
              </a:rPr>
              <a:t>More power…</a:t>
            </a:r>
            <a:endParaRPr lang="en-US" sz="900" kern="0" dirty="0">
              <a:solidFill>
                <a:schemeClr val="bg2"/>
              </a:solidFill>
            </a:endParaRPr>
          </a:p>
          <a:p>
            <a:pPr marL="627062" lvl="1" indent="-285750">
              <a:buFont typeface="Arial" panose="020B0604020202020204" pitchFamily="34" charset="0"/>
              <a:buChar char="•"/>
            </a:pPr>
            <a:endParaRPr lang="en-US" sz="1000" kern="0" dirty="0" smtClean="0">
              <a:solidFill>
                <a:schemeClr val="bg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41" y="3073177"/>
            <a:ext cx="4376417" cy="149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18506" y="778078"/>
            <a:ext cx="37993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 smtClean="0"/>
              <a:t>Q: </a:t>
            </a:r>
            <a:r>
              <a:rPr lang="en-US" sz="900" dirty="0" smtClean="0"/>
              <a:t>Travis-CI </a:t>
            </a:r>
            <a:r>
              <a:rPr lang="en-US" sz="900" dirty="0"/>
              <a:t>is for unit-test, </a:t>
            </a:r>
            <a:r>
              <a:rPr lang="en-US" sz="900" dirty="0" smtClean="0"/>
              <a:t>is it duplicated with Jenkins ?</a:t>
            </a:r>
          </a:p>
          <a:p>
            <a:r>
              <a:rPr lang="en-US" altLang="zh-CN" sz="900" dirty="0" smtClean="0"/>
              <a:t>A:  </a:t>
            </a:r>
            <a:r>
              <a:rPr lang="en-US" sz="900" dirty="0" smtClean="0"/>
              <a:t>No</a:t>
            </a:r>
            <a:r>
              <a:rPr lang="en-US" sz="900" dirty="0"/>
              <a:t>, Jenkins Pipeline </a:t>
            </a:r>
            <a:r>
              <a:rPr lang="en-US" sz="900" dirty="0" smtClean="0"/>
              <a:t>will go thru all steps including FIT,  </a:t>
            </a:r>
            <a:r>
              <a:rPr lang="en-US" sz="900" dirty="0"/>
              <a:t>so it’s “slower” than </a:t>
            </a:r>
            <a:r>
              <a:rPr lang="en-US" sz="900" dirty="0" smtClean="0"/>
              <a:t>Travis. Travis </a:t>
            </a:r>
            <a:r>
              <a:rPr lang="en-US" sz="900" dirty="0"/>
              <a:t>can provide </a:t>
            </a:r>
            <a:r>
              <a:rPr lang="en-US" sz="900" dirty="0" smtClean="0"/>
              <a:t>quicker feedback 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669884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As a open source project, Source Code is our first level delivery .</a:t>
            </a:r>
          </a:p>
          <a:p>
            <a:r>
              <a:rPr lang="en-US" altLang="zh-CN" dirty="0" smtClean="0"/>
              <a:t>And there will be some pre-build deliveries as below: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RackHD Delivery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5371" y="2683003"/>
            <a:ext cx="969145" cy="997878"/>
            <a:chOff x="199758" y="2611896"/>
            <a:chExt cx="969145" cy="99787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4" y="3355037"/>
              <a:ext cx="707026" cy="25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199758" y="2611896"/>
              <a:ext cx="969145" cy="377589"/>
            </a:xfrm>
            <a:prstGeom prst="roundRect">
              <a:avLst/>
            </a:prstGeom>
            <a:solidFill>
              <a:srgbClr val="00B05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dirty="0" err="1">
                  <a:solidFill>
                    <a:schemeClr val="tx2"/>
                  </a:solidFill>
                  <a:latin typeface="+mn-lt"/>
                </a:rPr>
                <a:t>Debian</a:t>
              </a:r>
              <a:r>
                <a:rPr lang="en-US" sz="1000">
                  <a:solidFill>
                    <a:schemeClr val="tx2"/>
                  </a:solidFill>
                  <a:latin typeface="+mn-lt"/>
                </a:rPr>
                <a:t> package </a:t>
              </a:r>
              <a:endParaRPr lang="en-US" sz="1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553610" y="3136498"/>
              <a:ext cx="177676" cy="154824"/>
            </a:xfrm>
            <a:prstGeom prst="downArrow">
              <a:avLst/>
            </a:prstGeom>
            <a:solidFill>
              <a:srgbClr val="00B05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000" dirty="0" err="1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62664" y="2668385"/>
            <a:ext cx="1049785" cy="1056725"/>
            <a:chOff x="1901636" y="2603551"/>
            <a:chExt cx="1049785" cy="10567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636" y="3417797"/>
              <a:ext cx="1049785" cy="24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936948" y="2603551"/>
              <a:ext cx="969145" cy="377589"/>
            </a:xfrm>
            <a:prstGeom prst="roundRect">
              <a:avLst/>
            </a:prstGeom>
            <a:solidFill>
              <a:srgbClr val="444444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2"/>
                  </a:solidFill>
                </a:rPr>
                <a:t>Vagrant Box</a:t>
              </a:r>
              <a:endParaRPr lang="en-US" sz="10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303337" y="3150313"/>
              <a:ext cx="177676" cy="154824"/>
            </a:xfrm>
            <a:prstGeom prst="downArrow">
              <a:avLst/>
            </a:prstGeom>
            <a:solidFill>
              <a:srgbClr val="444444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000" dirty="0" err="1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7602366" y="3188113"/>
            <a:ext cx="177676" cy="154824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5000"/>
                  <a:shade val="30000"/>
                  <a:satMod val="115000"/>
                </a:schemeClr>
              </a:gs>
              <a:gs pos="50000">
                <a:schemeClr val="tx2">
                  <a:lumMod val="65000"/>
                  <a:shade val="67500"/>
                  <a:satMod val="115000"/>
                </a:schemeClr>
              </a:gs>
              <a:gs pos="100000">
                <a:schemeClr val="tx2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1000" dirty="0" err="1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96963" y="2661545"/>
            <a:ext cx="969145" cy="37758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5000"/>
                  <a:shade val="30000"/>
                  <a:satMod val="115000"/>
                </a:schemeClr>
              </a:gs>
              <a:gs pos="50000">
                <a:schemeClr val="tx2">
                  <a:lumMod val="65000"/>
                  <a:shade val="67500"/>
                  <a:satMod val="115000"/>
                </a:schemeClr>
              </a:gs>
              <a:gs pos="100000">
                <a:schemeClr val="tx2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2"/>
                </a:solidFill>
              </a:rPr>
              <a:t>More… </a:t>
            </a:r>
            <a:r>
              <a:rPr lang="zh-CN" altLang="en-US" sz="1000" dirty="0" smtClean="0">
                <a:solidFill>
                  <a:schemeClr val="tx2"/>
                </a:solidFill>
              </a:rPr>
              <a:t>* 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pic>
        <p:nvPicPr>
          <p:cNvPr id="14" name="Picture 2" descr="http://findicons.com/files/icons/2198/dark_glass/128/rp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43" y="3546530"/>
            <a:ext cx="274123" cy="2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seleniumframework.com/wp-content/uploads/2015/05/pyth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78" y="3565421"/>
            <a:ext cx="266922" cy="2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63839" y="4058734"/>
            <a:ext cx="162296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500" dirty="0" smtClean="0">
                <a:solidFill>
                  <a:schemeClr val="bg2"/>
                </a:solidFill>
                <a:latin typeface="+mn-lt"/>
              </a:rPr>
              <a:t>Future: in </a:t>
            </a:r>
            <a:r>
              <a:rPr lang="en-US" sz="500" dirty="0" err="1" smtClean="0">
                <a:solidFill>
                  <a:schemeClr val="bg2"/>
                </a:solidFill>
                <a:latin typeface="+mn-lt"/>
              </a:rPr>
              <a:t>Pypi</a:t>
            </a:r>
            <a:r>
              <a:rPr lang="en-US" sz="500" dirty="0" smtClean="0">
                <a:solidFill>
                  <a:schemeClr val="bg2"/>
                </a:solidFill>
                <a:latin typeface="+mn-lt"/>
              </a:rPr>
              <a:t> &amp; </a:t>
            </a:r>
            <a:r>
              <a:rPr lang="en-US" sz="500" dirty="0" err="1" smtClean="0">
                <a:solidFill>
                  <a:schemeClr val="bg2"/>
                </a:solidFill>
                <a:latin typeface="+mn-lt"/>
              </a:rPr>
              <a:t>npm..etc</a:t>
            </a:r>
            <a:endParaRPr lang="en-US" sz="500" dirty="0" smtClean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048895" y="2672129"/>
            <a:ext cx="1213444" cy="1397792"/>
            <a:chOff x="3559380" y="2603551"/>
            <a:chExt cx="1213444" cy="139779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450" y="3370219"/>
              <a:ext cx="542925" cy="41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3559380" y="2603551"/>
              <a:ext cx="969145" cy="37758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chemeClr val="tx2"/>
                  </a:solidFill>
                </a:rPr>
                <a:t>Docker image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45534" y="3785899"/>
              <a:ext cx="112729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800" b="1" dirty="0" err="1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n-lt"/>
                </a:rPr>
                <a:t>dockerhub</a:t>
              </a:r>
              <a:endParaRPr lang="en-US" sz="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3955114" y="3136498"/>
              <a:ext cx="177676" cy="154824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000" dirty="0" err="1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36996" y="2672129"/>
            <a:ext cx="1293091" cy="1376305"/>
            <a:chOff x="5057604" y="2611896"/>
            <a:chExt cx="1293091" cy="137630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9721" y="3445444"/>
              <a:ext cx="314504" cy="317387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5057604" y="2611896"/>
              <a:ext cx="969145" cy="377589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chemeClr val="tx2"/>
                  </a:solidFill>
                </a:rPr>
                <a:t>VMWare ova</a:t>
              </a: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5478136" y="3119764"/>
              <a:ext cx="177676" cy="154824"/>
            </a:xfrm>
            <a:prstGeom prst="down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000" dirty="0" err="1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23405" y="3803535"/>
              <a:ext cx="11272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6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Jenkins artifacts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625607" y="2668385"/>
            <a:ext cx="969145" cy="377589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2"/>
                </a:solidFill>
              </a:rPr>
              <a:t>Npm package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6046139" y="3176253"/>
            <a:ext cx="177676" cy="154824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1000" dirty="0" err="1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1408" y="3860024"/>
            <a:ext cx="11272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600" b="1" dirty="0" smtClean="0">
                <a:solidFill>
                  <a:srgbClr val="C00000"/>
                </a:solidFill>
                <a:latin typeface="+mn-lt"/>
              </a:rPr>
              <a:t>Official npm registry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74" y="3476498"/>
            <a:ext cx="396134" cy="35121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400800" y="1493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Deb:      https://bintray.com/rackhd</a:t>
            </a:r>
          </a:p>
          <a:p>
            <a:r>
              <a:rPr lang="en-US" sz="800" dirty="0">
                <a:solidFill>
                  <a:srgbClr val="444444"/>
                </a:solidFill>
              </a:rPr>
              <a:t>Vagrant:  https://atlas.hashicorp.com/rackhd/boxes/rackhd</a:t>
            </a:r>
          </a:p>
          <a:p>
            <a:r>
              <a:rPr lang="en-US" sz="800" dirty="0">
                <a:solidFill>
                  <a:srgbClr val="0070C0"/>
                </a:solidFill>
              </a:rPr>
              <a:t>Docker:  https://hub.docker.com/u/rackhd/</a:t>
            </a:r>
          </a:p>
          <a:p>
            <a:r>
              <a:rPr lang="en-US" altLang="zh-CN" sz="800" dirty="0">
                <a:solidFill>
                  <a:schemeClr val="accent3"/>
                </a:solidFill>
              </a:rPr>
              <a:t>OVA:  </a:t>
            </a:r>
            <a:r>
              <a:rPr lang="en-US" sz="800" dirty="0">
                <a:solidFill>
                  <a:schemeClr val="accent3"/>
                </a:solidFill>
              </a:rPr>
              <a:t>http://147.178.202.18/job/SprintRelease/lastSuccessfulBuild/artifact/build/packer/</a:t>
            </a:r>
          </a:p>
          <a:p>
            <a:r>
              <a:rPr lang="en-US" sz="800" dirty="0">
                <a:solidFill>
                  <a:srgbClr val="C00000"/>
                </a:solidFill>
              </a:rPr>
              <a:t>Npm: https://www.npmjs.com/package/rackhd</a:t>
            </a:r>
          </a:p>
        </p:txBody>
      </p:sp>
    </p:spTree>
    <p:extLst>
      <p:ext uri="{BB962C8B-B14F-4D97-AF65-F5344CB8AC3E}">
        <p14:creationId xmlns:p14="http://schemas.microsoft.com/office/powerpoint/2010/main" val="257466956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8613" y="1201579"/>
            <a:ext cx="7955279" cy="3200400"/>
          </a:xfrm>
        </p:spPr>
        <p:txBody>
          <a:bodyPr>
            <a:normAutofit/>
          </a:bodyPr>
          <a:lstStyle/>
          <a:p>
            <a:r>
              <a:rPr lang="en-US" sz="1050" b="1" dirty="0" err="1"/>
              <a:t>Vcenter</a:t>
            </a:r>
            <a:r>
              <a:rPr lang="en-US" sz="1050" dirty="0"/>
              <a:t>  : </a:t>
            </a:r>
            <a:r>
              <a:rPr lang="en-US" sz="1050" u="sng" dirty="0">
                <a:hlinkClick r:id="rId3"/>
              </a:rPr>
              <a:t>https://</a:t>
            </a:r>
            <a:r>
              <a:rPr lang="en-US" sz="1050" u="sng" dirty="0" smtClean="0">
                <a:hlinkClick r:id="rId3"/>
              </a:rPr>
              <a:t>veyronvc.apps.cia.lss.emc.com</a:t>
            </a:r>
            <a:r>
              <a:rPr lang="en-US" sz="1050" u="sng" dirty="0" smtClean="0"/>
              <a:t>  </a:t>
            </a:r>
            <a:endParaRPr lang="en-US" sz="1050" dirty="0" smtClean="0"/>
          </a:p>
          <a:p>
            <a:pPr lvl="1"/>
            <a:r>
              <a:rPr lang="en-US" sz="1000" b="1" dirty="0" smtClean="0"/>
              <a:t>Hosting</a:t>
            </a:r>
            <a:r>
              <a:rPr lang="en-US" sz="1000" dirty="0" smtClean="0"/>
              <a:t> </a:t>
            </a:r>
            <a:r>
              <a:rPr lang="en-US" sz="1000" dirty="0"/>
              <a:t>: ESXI 6.5 and 6.0 ESXI </a:t>
            </a:r>
            <a:r>
              <a:rPr lang="en-US" sz="1000" dirty="0" smtClean="0"/>
              <a:t>servers</a:t>
            </a:r>
            <a:r>
              <a:rPr lang="en-US" sz="1000" dirty="0"/>
              <a:t> </a:t>
            </a:r>
            <a:r>
              <a:rPr lang="en-US" sz="1000" dirty="0" smtClean="0"/>
              <a:t>at</a:t>
            </a:r>
            <a:r>
              <a:rPr lang="en-US" sz="1000" dirty="0"/>
              <a:t> </a:t>
            </a:r>
            <a:r>
              <a:rPr lang="en-US" sz="1000" b="1" dirty="0" smtClean="0"/>
              <a:t>10.</a:t>
            </a:r>
            <a:r>
              <a:rPr lang="zh-CN" altLang="en-US" sz="1000" b="1" dirty="0" smtClean="0"/>
              <a:t>***</a:t>
            </a:r>
            <a:r>
              <a:rPr lang="en-US" sz="1000" b="1" dirty="0" smtClean="0"/>
              <a:t>.19. (</a:t>
            </a:r>
            <a:r>
              <a:rPr lang="en-US" sz="1000" dirty="0" smtClean="0"/>
              <a:t>230, 233, 160, 173, and 143) </a:t>
            </a:r>
            <a:endParaRPr lang="en-US" sz="1000" dirty="0"/>
          </a:p>
          <a:p>
            <a:pPr lvl="1"/>
            <a:r>
              <a:rPr lang="en-US" sz="1000" b="1" dirty="0" smtClean="0"/>
              <a:t>Resources </a:t>
            </a:r>
            <a:r>
              <a:rPr lang="en-US" sz="1000" b="1" dirty="0"/>
              <a:t>Memory capacity</a:t>
            </a:r>
            <a:r>
              <a:rPr lang="en-US" sz="1000" dirty="0"/>
              <a:t>: 895 </a:t>
            </a:r>
            <a:r>
              <a:rPr lang="en-US" sz="1000" dirty="0" smtClean="0"/>
              <a:t>GB</a:t>
            </a:r>
          </a:p>
          <a:p>
            <a:pPr lvl="1"/>
            <a:r>
              <a:rPr lang="en-US" sz="1000" b="1" dirty="0" smtClean="0"/>
              <a:t>CPU </a:t>
            </a:r>
            <a:r>
              <a:rPr lang="en-US" sz="1000" b="1" dirty="0"/>
              <a:t>capacity</a:t>
            </a:r>
            <a:r>
              <a:rPr lang="en-US" sz="1000" dirty="0"/>
              <a:t>: </a:t>
            </a:r>
            <a:r>
              <a:rPr lang="en-US" sz="1000" dirty="0" smtClean="0"/>
              <a:t>194GHZ</a:t>
            </a:r>
          </a:p>
          <a:p>
            <a:pPr lvl="1"/>
            <a:endParaRPr lang="en-US" sz="1000" dirty="0"/>
          </a:p>
          <a:p>
            <a:r>
              <a:rPr lang="en-US" sz="1050" dirty="0" err="1"/>
              <a:t>VMslave</a:t>
            </a:r>
            <a:r>
              <a:rPr lang="en-US" sz="1050" dirty="0"/>
              <a:t>:</a:t>
            </a:r>
          </a:p>
          <a:p>
            <a:pPr lvl="1"/>
            <a:r>
              <a:rPr lang="en-US" sz="1000" b="1" dirty="0" smtClean="0"/>
              <a:t>Dedicated </a:t>
            </a:r>
            <a:r>
              <a:rPr lang="en-US" sz="1000" b="1" dirty="0"/>
              <a:t>to CIT and FIT</a:t>
            </a:r>
            <a:r>
              <a:rPr lang="en-US" sz="1000" dirty="0"/>
              <a:t>: vmslaves2, 3 , 21-26</a:t>
            </a:r>
          </a:p>
          <a:p>
            <a:pPr lvl="1"/>
            <a:r>
              <a:rPr lang="en-US" sz="1000" b="1" dirty="0" smtClean="0"/>
              <a:t>Dedicated </a:t>
            </a:r>
            <a:r>
              <a:rPr lang="en-US" sz="1000" b="1" dirty="0"/>
              <a:t>to OS install on </a:t>
            </a:r>
            <a:r>
              <a:rPr lang="en-US" sz="1000" b="1" dirty="0" err="1"/>
              <a:t>Vnodes</a:t>
            </a:r>
            <a:r>
              <a:rPr lang="en-US" sz="1000" dirty="0"/>
              <a:t>: </a:t>
            </a:r>
            <a:r>
              <a:rPr lang="en-US" sz="1000" dirty="0" smtClean="0"/>
              <a:t>10-20</a:t>
            </a:r>
          </a:p>
          <a:p>
            <a:pPr lvl="1"/>
            <a:r>
              <a:rPr lang="en-US" sz="1000" b="1" dirty="0" smtClean="0"/>
              <a:t>Dedicated </a:t>
            </a:r>
            <a:r>
              <a:rPr lang="en-US" sz="1000" b="1" dirty="0"/>
              <a:t>to continuous unit tes</a:t>
            </a:r>
            <a:r>
              <a:rPr lang="en-US" sz="1000" dirty="0"/>
              <a:t>t: vmslave04  host </a:t>
            </a:r>
            <a:r>
              <a:rPr lang="en-US" sz="1000" dirty="0" smtClean="0"/>
              <a:t>143</a:t>
            </a:r>
          </a:p>
          <a:p>
            <a:pPr lvl="1"/>
            <a:r>
              <a:rPr lang="en-US" sz="1000" b="1" dirty="0" smtClean="0"/>
              <a:t>Dedicated </a:t>
            </a:r>
            <a:r>
              <a:rPr lang="en-US" sz="1000" b="1" dirty="0"/>
              <a:t>to regression test</a:t>
            </a:r>
            <a:r>
              <a:rPr lang="en-US" sz="1000" dirty="0"/>
              <a:t>: vmslave05        host </a:t>
            </a:r>
            <a:r>
              <a:rPr lang="en-US" sz="1000" dirty="0" smtClean="0"/>
              <a:t>143</a:t>
            </a:r>
          </a:p>
          <a:p>
            <a:pPr lvl="1"/>
            <a:r>
              <a:rPr lang="en-US" sz="1000" b="1" dirty="0" smtClean="0"/>
              <a:t>Jenkins</a:t>
            </a:r>
            <a:r>
              <a:rPr lang="en-US" sz="1000" dirty="0" smtClean="0"/>
              <a:t> </a:t>
            </a:r>
            <a:r>
              <a:rPr lang="en-US" sz="1000" dirty="0"/>
              <a:t>master running on host 143</a:t>
            </a:r>
          </a:p>
          <a:p>
            <a:pPr lvl="1"/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Infrastructure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21631" y="1601972"/>
            <a:ext cx="1565169" cy="3312631"/>
            <a:chOff x="4163976" y="635000"/>
            <a:chExt cx="3495675" cy="73984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3976" y="635000"/>
              <a:ext cx="1638300" cy="72294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2276" y="642088"/>
              <a:ext cx="1857375" cy="73914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915247" y="49126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rackhdci.lss.emc.com/lockable-resources/</a:t>
            </a:r>
          </a:p>
        </p:txBody>
      </p:sp>
    </p:spTree>
    <p:extLst>
      <p:ext uri="{BB962C8B-B14F-4D97-AF65-F5344CB8AC3E}">
        <p14:creationId xmlns:p14="http://schemas.microsoft.com/office/powerpoint/2010/main" val="40036132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8613" y="1201579"/>
            <a:ext cx="7955279" cy="3200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vNode</a:t>
            </a:r>
            <a:r>
              <a:rPr lang="en-US" dirty="0" smtClean="0"/>
              <a:t> deployment</a:t>
            </a:r>
          </a:p>
          <a:p>
            <a:pPr lvl="1"/>
            <a:r>
              <a:rPr lang="en-US" sz="1100" dirty="0" smtClean="0"/>
              <a:t>3 </a:t>
            </a:r>
            <a:r>
              <a:rPr lang="en-US" sz="1100" dirty="0" err="1" smtClean="0"/>
              <a:t>vNode</a:t>
            </a:r>
            <a:r>
              <a:rPr lang="en-US" sz="1100" dirty="0" smtClean="0"/>
              <a:t> per each test. </a:t>
            </a:r>
          </a:p>
          <a:p>
            <a:pPr lvl="1"/>
            <a:r>
              <a:rPr lang="en-US" sz="1100" dirty="0" smtClean="0"/>
              <a:t>deploy </a:t>
            </a:r>
            <a:r>
              <a:rPr lang="en-US" sz="1100" dirty="0" err="1" smtClean="0"/>
              <a:t>vnode</a:t>
            </a:r>
            <a:r>
              <a:rPr lang="en-US" sz="1100" dirty="0" smtClean="0"/>
              <a:t> ova for each test.</a:t>
            </a:r>
          </a:p>
          <a:p>
            <a:r>
              <a:rPr lang="en-US" dirty="0" smtClean="0"/>
              <a:t>VM Pools </a:t>
            </a:r>
          </a:p>
          <a:p>
            <a:pPr lvl="1"/>
            <a:r>
              <a:rPr lang="en-US" sz="1100" dirty="0" smtClean="0"/>
              <a:t>Common slave setup </a:t>
            </a:r>
          </a:p>
          <a:p>
            <a:pPr lvl="1"/>
            <a:r>
              <a:rPr lang="en-US" sz="1100" dirty="0" smtClean="0"/>
              <a:t>Share loading to support parallel test/build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Blueprint:</a:t>
            </a:r>
          </a:p>
          <a:p>
            <a:pPr lvl="1"/>
            <a:r>
              <a:rPr lang="en-US" sz="1050" dirty="0" smtClean="0"/>
              <a:t>Currently , 1 stack (1 </a:t>
            </a:r>
            <a:r>
              <a:rPr lang="en-US" sz="1050" dirty="0" err="1" smtClean="0"/>
              <a:t>RackHD</a:t>
            </a:r>
            <a:r>
              <a:rPr lang="en-US" sz="1050" dirty="0" smtClean="0"/>
              <a:t> + 3 </a:t>
            </a:r>
            <a:r>
              <a:rPr lang="en-US" sz="1050" dirty="0" err="1" smtClean="0"/>
              <a:t>vNode</a:t>
            </a:r>
            <a:r>
              <a:rPr lang="en-US" sz="1050" dirty="0" smtClean="0"/>
              <a:t>) is used for a </a:t>
            </a:r>
            <a:r>
              <a:rPr lang="en-US" sz="1050" dirty="0"/>
              <a:t>test.  @Andre is designing 1 stack for all (1 RackHD + N </a:t>
            </a:r>
            <a:r>
              <a:rPr lang="en-US" sz="1050" dirty="0" err="1"/>
              <a:t>vNodes</a:t>
            </a:r>
            <a:r>
              <a:rPr lang="en-US" sz="1050" dirty="0"/>
              <a:t>)</a:t>
            </a:r>
          </a:p>
          <a:p>
            <a:pPr lvl="1"/>
            <a:r>
              <a:rPr lang="en-US" sz="1050" dirty="0" smtClean="0"/>
              <a:t>Slave configuration under source control</a:t>
            </a:r>
          </a:p>
          <a:p>
            <a:pPr lvl="1"/>
            <a:r>
              <a:rPr lang="en-US" sz="1050" dirty="0" smtClean="0"/>
              <a:t>Community be capable to set up and reproduce the Jenkins test environment. </a:t>
            </a:r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[RAC-4657]</a:t>
            </a:r>
            <a:endParaRPr lang="en-US" sz="105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1"/>
            <a:endParaRPr lang="en-US" sz="1050" dirty="0" smtClean="0"/>
          </a:p>
          <a:p>
            <a:pPr lvl="1"/>
            <a:endParaRPr lang="en-US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Infrastructure (Continued)</a:t>
            </a:r>
            <a:endParaRPr lang="en-US" dirty="0"/>
          </a:p>
        </p:txBody>
      </p:sp>
      <p:pic>
        <p:nvPicPr>
          <p:cNvPr id="4" name="Picture 2" descr="https://encrypted-tbn1.gstatic.com/images?q=tbn:ANd9GcTz3WbT4yLXriVrFny01hMRFlk8kRCHK7tNY4htSPSz2ZCBgAf76tyRp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9" y="3361642"/>
            <a:ext cx="191075" cy="1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748" y="711739"/>
            <a:ext cx="729194" cy="209035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518887" y="974851"/>
            <a:ext cx="416172" cy="96232"/>
            <a:chOff x="5543708" y="1092578"/>
            <a:chExt cx="416172" cy="96232"/>
          </a:xfrm>
        </p:grpSpPr>
        <p:sp>
          <p:nvSpPr>
            <p:cNvPr id="6" name="Oval 5"/>
            <p:cNvSpPr/>
            <p:nvPr/>
          </p:nvSpPr>
          <p:spPr>
            <a:xfrm>
              <a:off x="5543708" y="1092578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02926" y="1094585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865655" y="1094585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22435" y="1290282"/>
            <a:ext cx="416172" cy="96232"/>
            <a:chOff x="5543708" y="1092578"/>
            <a:chExt cx="416172" cy="96232"/>
          </a:xfrm>
        </p:grpSpPr>
        <p:sp>
          <p:nvSpPr>
            <p:cNvPr id="17" name="Oval 16"/>
            <p:cNvSpPr/>
            <p:nvPr/>
          </p:nvSpPr>
          <p:spPr>
            <a:xfrm>
              <a:off x="5543708" y="1092578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702926" y="1094585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865655" y="1094585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43697" y="1687232"/>
            <a:ext cx="416172" cy="96232"/>
            <a:chOff x="5543708" y="1092578"/>
            <a:chExt cx="416172" cy="96232"/>
          </a:xfrm>
        </p:grpSpPr>
        <p:sp>
          <p:nvSpPr>
            <p:cNvPr id="21" name="Oval 20"/>
            <p:cNvSpPr/>
            <p:nvPr/>
          </p:nvSpPr>
          <p:spPr>
            <a:xfrm>
              <a:off x="5543708" y="1092578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702926" y="1094585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865655" y="1094585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50786" y="2055827"/>
            <a:ext cx="416172" cy="96232"/>
            <a:chOff x="5543708" y="1092578"/>
            <a:chExt cx="416172" cy="96232"/>
          </a:xfrm>
        </p:grpSpPr>
        <p:sp>
          <p:nvSpPr>
            <p:cNvPr id="25" name="Oval 24"/>
            <p:cNvSpPr/>
            <p:nvPr/>
          </p:nvSpPr>
          <p:spPr>
            <a:xfrm>
              <a:off x="5543708" y="1092578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702926" y="1094585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865655" y="1094585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57874" y="2410243"/>
            <a:ext cx="416172" cy="96232"/>
            <a:chOff x="5543708" y="1092578"/>
            <a:chExt cx="416172" cy="96232"/>
          </a:xfrm>
        </p:grpSpPr>
        <p:sp>
          <p:nvSpPr>
            <p:cNvPr id="29" name="Oval 28"/>
            <p:cNvSpPr/>
            <p:nvPr/>
          </p:nvSpPr>
          <p:spPr>
            <a:xfrm>
              <a:off x="5543708" y="1092578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702926" y="1094585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865655" y="1094585"/>
              <a:ext cx="94225" cy="9422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148" y="2856612"/>
            <a:ext cx="1060092" cy="3561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r="55191" b="218"/>
          <a:stretch/>
        </p:blipFill>
        <p:spPr>
          <a:xfrm>
            <a:off x="1504889" y="2981959"/>
            <a:ext cx="2762312" cy="1511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l="45440" t="3824"/>
          <a:stretch/>
        </p:blipFill>
        <p:spPr>
          <a:xfrm>
            <a:off x="1528549" y="3128713"/>
            <a:ext cx="3363433" cy="145641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7053975" y="1019238"/>
            <a:ext cx="94225" cy="942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01088" y="974851"/>
            <a:ext cx="5685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700" dirty="0" err="1" smtClean="0">
                <a:solidFill>
                  <a:schemeClr val="bg2"/>
                </a:solidFill>
                <a:latin typeface="+mn-lt"/>
              </a:rPr>
              <a:t>vNode</a:t>
            </a:r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2691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873BDD3-AA35-4F19-A12A-C6462BECFBD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15252</TotalTime>
  <Words>2206</Words>
  <Application>Microsoft Office PowerPoint</Application>
  <PresentationFormat>On-screen Show (16:9)</PresentationFormat>
  <Paragraphs>498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Lucida Grande</vt:lpstr>
      <vt:lpstr>Museo For Dell 300</vt:lpstr>
      <vt:lpstr>Museo Sans For Dell</vt:lpstr>
      <vt:lpstr>黑体</vt:lpstr>
      <vt:lpstr>Arial</vt:lpstr>
      <vt:lpstr>Arial Black</vt:lpstr>
      <vt:lpstr>Calibri</vt:lpstr>
      <vt:lpstr>Courier New</vt:lpstr>
      <vt:lpstr>Verdana</vt:lpstr>
      <vt:lpstr>Wingdings</vt:lpstr>
      <vt:lpstr>2016_DellEMC_ppt_template</vt:lpstr>
      <vt:lpstr>Custom Design</vt:lpstr>
      <vt:lpstr>RackHD CI/CD Introduction</vt:lpstr>
      <vt:lpstr>Agenda</vt:lpstr>
      <vt:lpstr>PowerPoint Presentation</vt:lpstr>
      <vt:lpstr>CI/CD layers in RackHD</vt:lpstr>
      <vt:lpstr>Introduction of InfraSIM</vt:lpstr>
      <vt:lpstr>CI/CD Toolchains</vt:lpstr>
      <vt:lpstr>RackHD Delivery</vt:lpstr>
      <vt:lpstr>Jenkins Infrastructure</vt:lpstr>
      <vt:lpstr>Jenkins Infrastructure (Continued)</vt:lpstr>
      <vt:lpstr>PowerPoint Presentation</vt:lpstr>
      <vt:lpstr>CI Thumb Rules</vt:lpstr>
      <vt:lpstr>CI 101: RackHD How to Install/Run</vt:lpstr>
      <vt:lpstr>CI 101: RackHD Network setup</vt:lpstr>
      <vt:lpstr>CI 101: RackHD How to Build</vt:lpstr>
      <vt:lpstr>CI 101: RackHD How to Test</vt:lpstr>
      <vt:lpstr>What’s Manifest</vt:lpstr>
      <vt:lpstr>PowerPoint Presentation</vt:lpstr>
      <vt:lpstr>Jenkins Brief</vt:lpstr>
      <vt:lpstr>Jenkins Pipeline </vt:lpstr>
      <vt:lpstr>PowerPoint Presentation</vt:lpstr>
      <vt:lpstr>PowerPoint Presentation</vt:lpstr>
      <vt:lpstr>Pipeline: Nightly Build</vt:lpstr>
      <vt:lpstr>PowerPoint Presentation</vt:lpstr>
      <vt:lpstr>PowerPoint Presentation</vt:lpstr>
      <vt:lpstr>Release Process </vt:lpstr>
      <vt:lpstr>Release Process… </vt:lpstr>
      <vt:lpstr>PowerPoint Presentation</vt:lpstr>
      <vt:lpstr>Pipeline: Sprint Release</vt:lpstr>
      <vt:lpstr>CI/CD Roadmap</vt:lpstr>
      <vt:lpstr>CI Dev : Process &amp; Co-work</vt:lpstr>
      <vt:lpstr>Jenkins Mirror </vt:lpstr>
      <vt:lpstr>Jenkins Pipeline Matrix (update 20170601)</vt:lpstr>
      <vt:lpstr>Pipeline Tips</vt:lpstr>
      <vt:lpstr>Pipeline Tips</vt:lpstr>
      <vt:lpstr>Pipeline Tips…</vt:lpstr>
      <vt:lpstr>Pipeline Tips…</vt:lpstr>
      <vt:lpstr>Backup   – More Tips</vt:lpstr>
      <vt:lpstr>GHPRB &amp; PR Gate language</vt:lpstr>
      <vt:lpstr>Challenge from on-imagebuilder</vt:lpstr>
      <vt:lpstr>rackhd.deb</vt:lpstr>
      <vt:lpstr>Jenkins Tips</vt:lpstr>
      <vt:lpstr>Engineering Builds</vt:lpstr>
    </vt:vector>
  </TitlesOfParts>
  <Company>EMC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 – INSTRUCTIONS FOR ADDING PAGE NUMBERS “X of Y” IN POWERPOINT 2013  For internal presentations only. You do not need to add this for external/customer/partner presentations.  If you are working in PowerPoint 2013, you must manually add the total number of pages to your deck. Total number of pages = Y</dc:title>
  <dc:creator>EMC</dc:creator>
  <cp:keywords>Internal Use</cp:keywords>
  <cp:lastModifiedBy>Pan, Peter</cp:lastModifiedBy>
  <cp:revision>780</cp:revision>
  <cp:lastPrinted>2014-02-14T16:26:12Z</cp:lastPrinted>
  <dcterms:created xsi:type="dcterms:W3CDTF">2016-09-08T16:00:30Z</dcterms:created>
  <dcterms:modified xsi:type="dcterms:W3CDTF">2017-06-02T03:23:12Z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  <property fmtid="{D5CDD505-2E9C-101B-9397-08002B2CF9AE}" pid="3" name="TitusGUID">
    <vt:lpwstr>6b83fb70-f992-42a3-bd65-798715d6638b</vt:lpwstr>
  </property>
  <property fmtid="{D5CDD505-2E9C-101B-9397-08002B2CF9AE}" pid="4" name="DellClassification">
    <vt:lpwstr>Internal Use</vt:lpwstr>
  </property>
  <property fmtid="{D5CDD505-2E9C-101B-9397-08002B2CF9AE}" pid="5" name="DellSubLabels">
    <vt:lpwstr/>
  </property>
  <property fmtid="{D5CDD505-2E9C-101B-9397-08002B2CF9AE}" pid="6" name="DellVisual Markings (PPT)">
    <vt:lpwstr>Classification Footer</vt:lpwstr>
  </property>
  <property fmtid="{D5CDD505-2E9C-101B-9397-08002B2CF9AE}" pid="7" name="titusconfig">
    <vt:lpwstr>1.3BrandsTest</vt:lpwstr>
  </property>
</Properties>
</file>