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13"/>
  </p:notesMasterIdLst>
  <p:handoutMasterIdLst>
    <p:handoutMasterId r:id="rId14"/>
  </p:handoutMasterIdLst>
  <p:sldIdLst>
    <p:sldId id="437" r:id="rId2"/>
    <p:sldId id="442" r:id="rId3"/>
    <p:sldId id="443" r:id="rId4"/>
    <p:sldId id="411" r:id="rId5"/>
    <p:sldId id="416" r:id="rId6"/>
    <p:sldId id="419" r:id="rId7"/>
    <p:sldId id="412" r:id="rId8"/>
    <p:sldId id="438" r:id="rId9"/>
    <p:sldId id="439" r:id="rId10"/>
    <p:sldId id="441" r:id="rId11"/>
    <p:sldId id="414" r:id="rId12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0395EFE8-F723-CB4F-A581-3D4E265E3626}">
          <p14:sldIdLst>
            <p14:sldId id="437"/>
            <p14:sldId id="442"/>
            <p14:sldId id="443"/>
            <p14:sldId id="411"/>
            <p14:sldId id="416"/>
            <p14:sldId id="419"/>
            <p14:sldId id="412"/>
            <p14:sldId id="438"/>
            <p14:sldId id="439"/>
            <p14:sldId id="441"/>
            <p14:sldId id="414"/>
          </p14:sldIdLst>
        </p14:section>
        <p14:section name="Backup Slides" id="{62E3A9FE-85A3-4E46-966F-50D83BE7F76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4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9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339933"/>
    <a:srgbClr val="BA3030"/>
    <a:srgbClr val="8E908F"/>
    <a:srgbClr val="9D9FA2"/>
    <a:srgbClr val="828381"/>
    <a:srgbClr val="A5A6A5"/>
    <a:srgbClr val="717074"/>
    <a:srgbClr val="2C9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81942" autoAdjust="0"/>
  </p:normalViewPr>
  <p:slideViewPr>
    <p:cSldViewPr snapToGrid="0" showGuides="1">
      <p:cViewPr varScale="1">
        <p:scale>
          <a:sx n="108" d="100"/>
          <a:sy n="108" d="100"/>
        </p:scale>
        <p:origin x="101" y="456"/>
      </p:cViewPr>
      <p:guideLst>
        <p:guide orient="horz" pos="414"/>
        <p:guide pos="1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91" d="100"/>
          <a:sy n="91" d="100"/>
        </p:scale>
        <p:origin x="-4352" y="-120"/>
      </p:cViewPr>
      <p:guideLst>
        <p:guide orient="horz" pos="4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7618" y="9076372"/>
            <a:ext cx="547866" cy="23272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algn="ctr"/>
            <a:fld id="{F7B6D393-E4E3-D143-A14E-086EC3E10D5C}" type="slidenum">
              <a:rPr lang="en-US" sz="800">
                <a:latin typeface="Verdana"/>
              </a:rPr>
              <a:pPr algn="ctr"/>
              <a:t>‹#›</a:t>
            </a:fld>
            <a:endParaRPr lang="en-US" sz="800" dirty="0">
              <a:latin typeface="Verdan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468207" y="232730"/>
            <a:ext cx="6086688" cy="468687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200" kern="12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57435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698500"/>
            <a:ext cx="4826000" cy="2714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8207" y="3646064"/>
            <a:ext cx="6086687" cy="536023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6297" y="9115967"/>
            <a:ext cx="370508" cy="219334"/>
          </a:xfrm>
          <a:prstGeom prst="rect">
            <a:avLst/>
          </a:prstGeom>
          <a:noFill/>
        </p:spPr>
        <p:txBody>
          <a:bodyPr wrap="none" lIns="93324" tIns="46662" rIns="93324" bIns="46662" rtlCol="0">
            <a:spAutoFit/>
          </a:bodyPr>
          <a:lstStyle/>
          <a:p>
            <a:pPr marL="0" marR="0" indent="0" algn="ct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221F6-DF1F-4F4D-A457-D497032B3BDC}" type="slidenum">
              <a:rPr lang="en-US" sz="800" smtClean="0"/>
              <a:pPr marL="0" marR="0" indent="0" algn="ct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gray">
          <a:xfrm>
            <a:off x="468207" y="232730"/>
            <a:ext cx="6086688" cy="468687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200" kern="12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1400" dirty="0" smtClean="0">
                <a:solidFill>
                  <a:srgbClr val="000000"/>
                </a:solidFill>
              </a:rPr>
              <a:t>TITLE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6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spcBef>
        <a:spcPts val="1200"/>
      </a:spcBef>
      <a:defRPr sz="1200" kern="1200">
        <a:solidFill>
          <a:schemeClr val="tx1"/>
        </a:solidFill>
        <a:latin typeface="Verdana"/>
        <a:ea typeface="+mn-ea"/>
        <a:cs typeface="+mn-cs"/>
      </a:defRPr>
    </a:lvl1pPr>
    <a:lvl2pPr marL="344488" indent="-117475" algn="l" defTabSz="457200" rtl="0" eaLnBrk="1" latinLnBrk="0" hangingPunct="1">
      <a:spcBef>
        <a:spcPts val="600"/>
      </a:spcBef>
      <a:buFont typeface="Arial"/>
      <a:buChar char="•"/>
      <a:defRPr sz="1200" kern="1200">
        <a:solidFill>
          <a:schemeClr val="tx1"/>
        </a:solidFill>
        <a:latin typeface="Verdana"/>
        <a:ea typeface="+mn-ea"/>
        <a:cs typeface="+mn-cs"/>
      </a:defRPr>
    </a:lvl2pPr>
    <a:lvl3pPr marL="628650" indent="-174625" algn="l" defTabSz="457200" rtl="0" eaLnBrk="1" latinLnBrk="0" hangingPunct="1">
      <a:spcBef>
        <a:spcPts val="600"/>
      </a:spcBef>
      <a:buFont typeface="Lucida Grande"/>
      <a:buChar char="–"/>
      <a:tabLst/>
      <a:defRPr sz="1200" kern="1200">
        <a:solidFill>
          <a:schemeClr val="tx1"/>
        </a:solidFill>
        <a:latin typeface="Verdana"/>
        <a:ea typeface="+mn-ea"/>
        <a:cs typeface="+mn-cs"/>
      </a:defRPr>
    </a:lvl3pPr>
    <a:lvl4pPr marL="973138" indent="-174625" algn="l" defTabSz="457200" rtl="0" eaLnBrk="1" latinLnBrk="0" hangingPunct="1">
      <a:spcBef>
        <a:spcPts val="600"/>
      </a:spcBef>
      <a:buFont typeface="Wingdings" charset="2"/>
      <a:buChar char="§"/>
      <a:defRPr sz="1200" kern="1200">
        <a:solidFill>
          <a:schemeClr val="tx1"/>
        </a:solidFill>
        <a:latin typeface="Verdana"/>
        <a:ea typeface="+mn-ea"/>
        <a:cs typeface="+mn-cs"/>
      </a:defRPr>
    </a:lvl4pPr>
    <a:lvl5pPr marL="1258888" indent="-117475" algn="l" defTabSz="457200" rtl="0" eaLnBrk="1" latinLnBrk="0" hangingPunct="1">
      <a:spcBef>
        <a:spcPts val="600"/>
      </a:spcBef>
      <a:buFont typeface="Lucida Grande"/>
      <a:buChar char="–"/>
      <a:defRPr sz="1200" kern="1200">
        <a:solidFill>
          <a:schemeClr val="tx1"/>
        </a:solidFill>
        <a:latin typeface="Verdan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728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671418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31428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3807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705710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053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581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815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255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784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059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40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755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556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10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754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584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379413" y="1011766"/>
            <a:ext cx="4038600" cy="352689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>
                <a:solidFill>
                  <a:schemeClr val="tx2"/>
                </a:solidFill>
              </a:defRPr>
            </a:lvl1pPr>
            <a:lvl2pPr marL="169863" indent="-169863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1800">
                <a:solidFill>
                  <a:srgbClr val="FFFFFF"/>
                </a:solidFill>
              </a:defRPr>
            </a:lvl2pPr>
            <a:lvl3pPr marL="515938" indent="-168275">
              <a:spcBef>
                <a:spcPts val="300"/>
              </a:spcBef>
              <a:buClr>
                <a:schemeClr val="tx2"/>
              </a:buClr>
              <a:buFont typeface="Lucida Grande"/>
              <a:buChar char="­"/>
              <a:defRPr sz="1400">
                <a:solidFill>
                  <a:srgbClr val="FFFFFF"/>
                </a:solidFill>
              </a:defRPr>
            </a:lvl3pPr>
            <a:lvl4pPr marL="8556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FFFFFF"/>
                </a:solidFill>
              </a:defRPr>
            </a:lvl4pPr>
            <a:lvl5pPr marL="1201738" indent="-168275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09067" y="1011766"/>
            <a:ext cx="4038600" cy="352689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None/>
              <a:defRPr sz="2000">
                <a:solidFill>
                  <a:schemeClr val="tx2"/>
                </a:solidFill>
              </a:defRPr>
            </a:lvl1pPr>
            <a:lvl2pPr marL="169863" indent="-169863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1800">
                <a:solidFill>
                  <a:srgbClr val="FFFFFF"/>
                </a:solidFill>
              </a:defRPr>
            </a:lvl2pPr>
            <a:lvl3pPr marL="515938" indent="-168275">
              <a:spcBef>
                <a:spcPts val="300"/>
              </a:spcBef>
              <a:buClr>
                <a:schemeClr val="tx2"/>
              </a:buClr>
              <a:buFont typeface="Lucida Grande"/>
              <a:buChar char="­"/>
              <a:defRPr sz="1400">
                <a:solidFill>
                  <a:srgbClr val="FFFFFF"/>
                </a:solidFill>
              </a:defRPr>
            </a:lvl3pPr>
            <a:lvl4pPr marL="8556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rgbClr val="FFFFFF"/>
                </a:solidFill>
              </a:defRPr>
            </a:lvl4pPr>
            <a:lvl5pPr marL="1201738" indent="-168275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bg1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990599"/>
            <a:ext cx="40386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/>
          </p:nvPr>
        </p:nvSpPr>
        <p:spPr>
          <a:xfrm>
            <a:off x="4800600" y="990599"/>
            <a:ext cx="40386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bg1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0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bg1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990599"/>
            <a:ext cx="84582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MC logo white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2997" y="1657351"/>
            <a:ext cx="4899905" cy="158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746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542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320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835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79061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307787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68212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4/24/2017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4/24/2017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769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  <p:sldLayoutId id="2147483840" r:id="rId19"/>
    <p:sldLayoutId id="2147483841" r:id="rId20"/>
    <p:sldLayoutId id="2147483842" r:id="rId21"/>
    <p:sldLayoutId id="2147483843" r:id="rId22"/>
    <p:sldLayoutId id="2147483844" r:id="rId23"/>
    <p:sldLayoutId id="2147483845" r:id="rId24"/>
    <p:sldLayoutId id="2147483846" r:id="rId25"/>
    <p:sldLayoutId id="2147483847" r:id="rId26"/>
    <p:sldLayoutId id="2147483848" r:id="rId27"/>
    <p:sldLayoutId id="2147483850" r:id="rId28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ckhd.atlassian.net/secure/PortfolioPlanView.jspa?id=2#backlo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ackhd.atlassian.net/secure/RapidBoard.jspa?rapidView=26" TargetMode="External"/><Relationship Id="rId3" Type="http://schemas.openxmlformats.org/officeDocument/2006/relationships/hyperlink" Target="https://rackhd.atlassian.net/secure/RapidBoard.jspa?rapidView=27&amp;projectKey=RI&amp;view=planning.nodetail" TargetMode="External"/><Relationship Id="rId7" Type="http://schemas.openxmlformats.org/officeDocument/2006/relationships/hyperlink" Target="https://rackhd.atlassian.net/secure/RapidBoard.jspa?rapidView=22&amp;view=detail" TargetMode="External"/><Relationship Id="rId12" Type="http://schemas.openxmlformats.org/officeDocument/2006/relationships/hyperlink" Target="https://rackhd.atlassian.net/secure/RapidBoard.jspa?rapidView=29&amp;useStoredSettings=true" TargetMode="External"/><Relationship Id="rId2" Type="http://schemas.openxmlformats.org/officeDocument/2006/relationships/hyperlink" Target="https://rackhd.atlassian.net/secure/RapidBoard.jspa?rapidView=27&amp;view=detail&amp;selectedIssue=RI-58" TargetMode="Externa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rackhd.atlassian.net/secure/RapidBoard.jspa?rapidView=5&amp;view=detail&amp;selectedIssue=RAC-3" TargetMode="External"/><Relationship Id="rId11" Type="http://schemas.openxmlformats.org/officeDocument/2006/relationships/hyperlink" Target="https://rackhd.atlassian.net/secure/RapidBoard.jspa?rapidView=23&amp;useStoredSettings=true" TargetMode="External"/><Relationship Id="rId5" Type="http://schemas.openxmlformats.org/officeDocument/2006/relationships/hyperlink" Target="https://rackhd.atlassian.net/secure/RapidBoard.jspa?rapidView=7&amp;selectedIssue=RAC-9" TargetMode="External"/><Relationship Id="rId10" Type="http://schemas.openxmlformats.org/officeDocument/2006/relationships/hyperlink" Target="https://rackhd.atlassian.net/secure/RapidBoard.jspa?rapidView=25&amp;useStoredSettings=true" TargetMode="External"/><Relationship Id="rId4" Type="http://schemas.openxmlformats.org/officeDocument/2006/relationships/hyperlink" Target="https://rackhd.atlassian.net/secure/RapidBoard.jspa?rapidView=13&amp;projectKey=RI&amp;view=planning&amp;selectedIssue=RI-72" TargetMode="External"/><Relationship Id="rId9" Type="http://schemas.openxmlformats.org/officeDocument/2006/relationships/hyperlink" Target="https://rackhd.atlassian.net/secure/RapidBoard.jspa?rapidView=24&amp;view=planning.nodetai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atlassian.com/agile/jira-agile-user-s-guide/configuring-a-board/configuring-columns/using-jira-agile-simplified-workflow" TargetMode="Externa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Management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74320" y="2252133"/>
            <a:ext cx="5200791" cy="1231106"/>
          </a:xfrm>
        </p:spPr>
        <p:txBody>
          <a:bodyPr/>
          <a:lstStyle/>
          <a:p>
            <a:r>
              <a:rPr lang="en-US" dirty="0" smtClean="0"/>
              <a:t>Utilizing </a:t>
            </a:r>
            <a:r>
              <a:rPr lang="en-US" dirty="0" err="1" smtClean="0"/>
              <a:t>Atlassian’s</a:t>
            </a:r>
            <a:r>
              <a:rPr lang="en-US" dirty="0" smtClean="0"/>
              <a:t> Jira Portfolio</a:t>
            </a:r>
          </a:p>
          <a:p>
            <a:endParaRPr lang="en-US" dirty="0"/>
          </a:p>
          <a:p>
            <a:r>
              <a:rPr lang="en-US" dirty="0" smtClean="0"/>
              <a:t>Tom Sullivan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89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RackHD Dev (RAC) Flow SCRUM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79413" y="1102578"/>
            <a:ext cx="8458200" cy="33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0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0757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Feature Management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95690" y="1277938"/>
            <a:ext cx="7909682" cy="319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1682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Management: Portfolio / Confluence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71463" y="1281933"/>
            <a:ext cx="7958137" cy="318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4906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79413" y="1287739"/>
            <a:ext cx="5090141" cy="27601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660571" y="982375"/>
            <a:ext cx="3177042" cy="3050984"/>
          </a:xfrm>
        </p:spPr>
        <p:txBody>
          <a:bodyPr/>
          <a:lstStyle/>
          <a:p>
            <a:r>
              <a:rPr lang="en-US" sz="1600" dirty="0" smtClean="0"/>
              <a:t>Jira </a:t>
            </a:r>
            <a:r>
              <a:rPr lang="en-US" sz="1600" dirty="0"/>
              <a:t>portfolio </a:t>
            </a:r>
            <a:r>
              <a:rPr lang="en-US" sz="1600" dirty="0" smtClean="0"/>
              <a:t>allows </a:t>
            </a:r>
            <a:r>
              <a:rPr lang="en-US" sz="1600" dirty="0"/>
              <a:t>a parent relationship to set up another level of hierarchy “initiatives” on top of EPICs.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hierarchy </a:t>
            </a:r>
            <a:endParaRPr lang="en-US" sz="1600" dirty="0" smtClean="0"/>
          </a:p>
          <a:p>
            <a:pPr lvl="1"/>
            <a:r>
              <a:rPr lang="en-US" sz="1800" dirty="0" smtClean="0"/>
              <a:t>Initiative </a:t>
            </a:r>
            <a:r>
              <a:rPr lang="en-US" sz="1800" dirty="0"/>
              <a:t>(RI backlog): </a:t>
            </a:r>
            <a:r>
              <a:rPr lang="en-US" sz="1800" dirty="0" smtClean="0"/>
              <a:t>Features</a:t>
            </a:r>
          </a:p>
          <a:p>
            <a:pPr lvl="1"/>
            <a:r>
              <a:rPr lang="en-US" sz="1800" dirty="0" smtClean="0"/>
              <a:t>Epics </a:t>
            </a:r>
            <a:r>
              <a:rPr lang="en-US" sz="1800" dirty="0"/>
              <a:t>(RAC </a:t>
            </a:r>
            <a:r>
              <a:rPr lang="en-US" sz="1800" dirty="0" smtClean="0"/>
              <a:t>Backlog) </a:t>
            </a:r>
          </a:p>
          <a:p>
            <a:pPr lvl="1"/>
            <a:r>
              <a:rPr lang="en-US" sz="1800" dirty="0" smtClean="0"/>
              <a:t>Stories</a:t>
            </a:r>
            <a:r>
              <a:rPr lang="en-US" sz="1800" dirty="0"/>
              <a:t>, chores, bugs (RAC Backlog)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 Feature </a:t>
            </a:r>
            <a:r>
              <a:rPr lang="en-US" dirty="0" smtClean="0"/>
              <a:t>management with  Portfolio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9413" y="982375"/>
            <a:ext cx="4979277" cy="305364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 algn="l" defTabSz="457200" rtl="0" eaLnBrk="1" latinLnBrk="0" hangingPunct="1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20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2pPr>
            <a:lvl3pPr marL="1084263" indent="-169863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6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3pPr>
            <a:lvl4pPr marL="1430338" indent="-168275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2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4pPr>
            <a:lvl5pPr marL="1770063" indent="-169863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hlinkClick r:id="rId3"/>
              </a:rPr>
              <a:t>View of Jira Portfolio for RackHD</a:t>
            </a:r>
            <a:endParaRPr lang="en-US" sz="1600" dirty="0" smtClean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913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RackHD </a:t>
            </a:r>
            <a:r>
              <a:rPr lang="en-US" sz="1600" dirty="0"/>
              <a:t>Initiatives (RI backlog</a:t>
            </a:r>
            <a:r>
              <a:rPr lang="en-US" sz="1600" dirty="0" smtClean="0"/>
              <a:t>):</a:t>
            </a:r>
          </a:p>
          <a:p>
            <a:r>
              <a:rPr lang="en-US" sz="1400" dirty="0"/>
              <a:t>Initiatives</a:t>
            </a:r>
          </a:p>
          <a:p>
            <a:pPr lvl="1"/>
            <a:r>
              <a:rPr lang="en-US" sz="1200" dirty="0" smtClean="0"/>
              <a:t>RackHD </a:t>
            </a:r>
            <a:r>
              <a:rPr lang="en-US" sz="1200" dirty="0"/>
              <a:t>initiatives (RI) </a:t>
            </a:r>
            <a:r>
              <a:rPr lang="en-US" sz="1200" dirty="0" smtClean="0"/>
              <a:t>are linked </a:t>
            </a:r>
            <a:r>
              <a:rPr lang="en-US" sz="1200" dirty="0"/>
              <a:t>to the epics by a parent link</a:t>
            </a:r>
          </a:p>
          <a:p>
            <a:pPr lvl="1"/>
            <a:r>
              <a:rPr lang="en-US" sz="1200" dirty="0" smtClean="0"/>
              <a:t>Initiatives </a:t>
            </a:r>
            <a:r>
              <a:rPr lang="en-US" sz="1200" dirty="0"/>
              <a:t>are kept in a separate backlog so that a multiple to multiple relationship between features and products (This is recommended and may be useful in the future) </a:t>
            </a:r>
            <a:endParaRPr lang="en-US" sz="12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RackHD (RAC </a:t>
            </a:r>
            <a:r>
              <a:rPr lang="en-US" sz="1600" dirty="0" smtClean="0"/>
              <a:t>Backlog)</a:t>
            </a:r>
          </a:p>
          <a:p>
            <a:r>
              <a:rPr lang="en-US" sz="1400" dirty="0" smtClean="0"/>
              <a:t>Bugs</a:t>
            </a:r>
            <a:r>
              <a:rPr lang="en-US" sz="1400" dirty="0"/>
              <a:t>, </a:t>
            </a:r>
            <a:r>
              <a:rPr lang="en-US" sz="1400" dirty="0" smtClean="0"/>
              <a:t>Epics, </a:t>
            </a:r>
            <a:r>
              <a:rPr lang="en-US" sz="1400" dirty="0"/>
              <a:t>Stories, and </a:t>
            </a:r>
            <a:r>
              <a:rPr lang="en-US" sz="1400" dirty="0" smtClean="0"/>
              <a:t>Chores </a:t>
            </a:r>
            <a:endParaRPr lang="en-US" sz="1400" dirty="0"/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RackHD epics are linked to the initiative by way of a parent </a:t>
            </a:r>
            <a:r>
              <a:rPr lang="en-US" sz="1200" dirty="0" smtClean="0"/>
              <a:t>link.</a:t>
            </a:r>
          </a:p>
          <a:p>
            <a:pPr lvl="1"/>
            <a:r>
              <a:rPr lang="en-US" sz="1200" dirty="0"/>
              <a:t>S</a:t>
            </a:r>
            <a:r>
              <a:rPr lang="en-US" sz="1200" dirty="0" smtClean="0"/>
              <a:t>tories </a:t>
            </a:r>
            <a:r>
              <a:rPr lang="en-US" sz="1200" dirty="0"/>
              <a:t>are created from </a:t>
            </a:r>
            <a:r>
              <a:rPr lang="en-US" sz="1200" dirty="0" smtClean="0"/>
              <a:t>Epics.</a:t>
            </a:r>
          </a:p>
          <a:p>
            <a:pPr lvl="1"/>
            <a:r>
              <a:rPr lang="en-US" sz="1200" dirty="0" smtClean="0"/>
              <a:t>Chores </a:t>
            </a:r>
            <a:r>
              <a:rPr lang="en-US" sz="1200" dirty="0"/>
              <a:t>and bugs are also kept in this </a:t>
            </a:r>
            <a:r>
              <a:rPr lang="en-US" sz="1200" dirty="0" smtClean="0"/>
              <a:t>backlog</a:t>
            </a:r>
          </a:p>
          <a:p>
            <a:pPr lvl="1"/>
            <a:r>
              <a:rPr lang="en-US" sz="1200" dirty="0" smtClean="0"/>
              <a:t>It </a:t>
            </a:r>
            <a:r>
              <a:rPr lang="en-US" sz="1200" dirty="0"/>
              <a:t>is assumed that team ownership will be done at the Epic </a:t>
            </a:r>
            <a:r>
              <a:rPr lang="en-US" sz="1200" dirty="0" smtClean="0"/>
              <a:t>layer</a:t>
            </a:r>
          </a:p>
          <a:p>
            <a:pPr lvl="1"/>
            <a:r>
              <a:rPr lang="en-US" sz="1200" dirty="0" smtClean="0"/>
              <a:t>Teams </a:t>
            </a:r>
            <a:r>
              <a:rPr lang="en-US" sz="1200" dirty="0"/>
              <a:t>can be assigned to the Epics and each team will have its own </a:t>
            </a:r>
            <a:r>
              <a:rPr lang="en-US" sz="1200" dirty="0" smtClean="0"/>
              <a:t>Jira board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 Feature management with  Portfolio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7799" y="899161"/>
            <a:ext cx="2082801" cy="39776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69863" indent="-169863" algn="l" defTabSz="457200" rtl="0" eaLnBrk="1" latinLnBrk="0" hangingPunct="1">
              <a:spcBef>
                <a:spcPts val="12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2pPr>
            <a:lvl3pPr marL="515938" indent="-168275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Lucida Grande"/>
              <a:buChar char="­"/>
              <a:defRPr sz="14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3pPr>
            <a:lvl4pPr marL="855663" indent="-169863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4pPr>
            <a:lvl5pPr marL="1201738" indent="-168275" algn="l" defTabSz="457200" rtl="0" eaLnBrk="1" latinLnBrk="0" hangingPunct="1">
              <a:spcBef>
                <a:spcPts val="300"/>
              </a:spcBef>
              <a:buClr>
                <a:schemeClr val="tx2"/>
              </a:buClr>
              <a:buFont typeface="Arial"/>
              <a:buChar char="–"/>
              <a:defRPr sz="1050" kern="1200">
                <a:solidFill>
                  <a:srgbClr val="7170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220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RI Feature Plan</a:t>
            </a:r>
          </a:p>
          <a:p>
            <a:r>
              <a:rPr lang="en-US" sz="1400" dirty="0" smtClean="0">
                <a:hlinkClick r:id="rId2"/>
              </a:rPr>
              <a:t>Portfolio RackHD</a:t>
            </a:r>
            <a:endParaRPr lang="en-US" sz="14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RackHD Initiatives Boards (RI)</a:t>
            </a:r>
            <a:endParaRPr lang="en-US" sz="2000" dirty="0" smtClean="0">
              <a:hlinkClick r:id="rId3"/>
            </a:endParaRPr>
          </a:p>
          <a:p>
            <a:r>
              <a:rPr lang="en-US" sz="1400" dirty="0" smtClean="0">
                <a:hlinkClick r:id="rId3"/>
              </a:rPr>
              <a:t>RI Stack </a:t>
            </a:r>
            <a:r>
              <a:rPr lang="en-US" sz="1400" dirty="0">
                <a:hlinkClick r:id="rId3"/>
              </a:rPr>
              <a:t>Ranked </a:t>
            </a:r>
            <a:r>
              <a:rPr lang="en-US" sz="1400" dirty="0" smtClean="0">
                <a:hlinkClick r:id="rId3"/>
              </a:rPr>
              <a:t>board</a:t>
            </a:r>
            <a:r>
              <a:rPr lang="en-US" sz="1400" dirty="0"/>
              <a:t> (Kanban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>
                <a:hlinkClick r:id="rId4"/>
              </a:rPr>
              <a:t>RI </a:t>
            </a:r>
            <a:r>
              <a:rPr lang="en-US" sz="1400" dirty="0" err="1">
                <a:hlinkClick r:id="rId4"/>
              </a:rPr>
              <a:t>board_Active</a:t>
            </a:r>
            <a:r>
              <a:rPr lang="en-US" sz="1400" dirty="0">
                <a:hlinkClick r:id="rId4"/>
              </a:rPr>
              <a:t> Feature </a:t>
            </a:r>
            <a:r>
              <a:rPr lang="en-US" sz="1400" dirty="0" smtClean="0">
                <a:hlinkClick r:id="rId4"/>
              </a:rPr>
              <a:t>Status</a:t>
            </a:r>
            <a:r>
              <a:rPr lang="en-US" sz="1400" dirty="0"/>
              <a:t> (Kanban)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Planned RackHD Dev Boards</a:t>
            </a:r>
          </a:p>
          <a:p>
            <a:r>
              <a:rPr lang="en-US" sz="1400" dirty="0">
                <a:hlinkClick r:id="rId5"/>
              </a:rPr>
              <a:t>RAC </a:t>
            </a:r>
            <a:r>
              <a:rPr lang="en-US" sz="1400" dirty="0" err="1">
                <a:hlinkClick r:id="rId5"/>
              </a:rPr>
              <a:t>board_All</a:t>
            </a:r>
            <a:r>
              <a:rPr lang="en-US" sz="1400" dirty="0">
                <a:hlinkClick r:id="rId5"/>
              </a:rPr>
              <a:t> </a:t>
            </a:r>
            <a:r>
              <a:rPr lang="en-US" sz="1400" dirty="0" smtClean="0">
                <a:hlinkClick r:id="rId5"/>
              </a:rPr>
              <a:t>Issues</a:t>
            </a:r>
            <a:r>
              <a:rPr lang="en-US" sz="1400" dirty="0" smtClean="0"/>
              <a:t> (Kanban)</a:t>
            </a:r>
            <a:endParaRPr lang="en-US" sz="1400" dirty="0" smtClean="0">
              <a:hlinkClick r:id="rId6"/>
            </a:endParaRPr>
          </a:p>
          <a:p>
            <a:r>
              <a:rPr lang="en-US" sz="1400" dirty="0" smtClean="0">
                <a:hlinkClick r:id="rId6"/>
              </a:rPr>
              <a:t>RAC </a:t>
            </a:r>
            <a:r>
              <a:rPr lang="en-US" sz="1400" dirty="0" err="1" smtClean="0">
                <a:hlinkClick r:id="rId6"/>
              </a:rPr>
              <a:t>board_Bugs</a:t>
            </a:r>
            <a:r>
              <a:rPr lang="en-US" sz="1400" dirty="0"/>
              <a:t> (Kanban</a:t>
            </a:r>
            <a:r>
              <a:rPr lang="en-US" sz="1400" dirty="0" smtClean="0"/>
              <a:t>)</a:t>
            </a:r>
          </a:p>
          <a:p>
            <a:r>
              <a:rPr lang="en-US" sz="1400" dirty="0">
                <a:hlinkClick r:id="rId7"/>
              </a:rPr>
              <a:t>RAC </a:t>
            </a:r>
            <a:r>
              <a:rPr lang="en-US" sz="1400" dirty="0" err="1">
                <a:hlinkClick r:id="rId7"/>
              </a:rPr>
              <a:t>board_Team</a:t>
            </a:r>
            <a:r>
              <a:rPr lang="en-US" sz="1400" dirty="0">
                <a:hlinkClick r:id="rId7"/>
              </a:rPr>
              <a:t> </a:t>
            </a:r>
            <a:r>
              <a:rPr lang="en-US" sz="1400" dirty="0" smtClean="0">
                <a:hlinkClick r:id="rId7"/>
              </a:rPr>
              <a:t>Corsair</a:t>
            </a:r>
            <a:r>
              <a:rPr lang="en-US" sz="1400" dirty="0"/>
              <a:t> </a:t>
            </a:r>
            <a:r>
              <a:rPr lang="en-US" sz="1400" dirty="0" smtClean="0"/>
              <a:t>(Scrum)</a:t>
            </a:r>
          </a:p>
          <a:p>
            <a:r>
              <a:rPr lang="en-US" sz="1400" dirty="0" smtClean="0">
                <a:hlinkClick r:id="rId8"/>
              </a:rPr>
              <a:t>RAC </a:t>
            </a:r>
            <a:r>
              <a:rPr lang="en-US" sz="1400" dirty="0" err="1" smtClean="0">
                <a:hlinkClick r:id="rId8"/>
              </a:rPr>
              <a:t>board_Team</a:t>
            </a:r>
            <a:r>
              <a:rPr lang="en-US" sz="1400" dirty="0" smtClean="0">
                <a:hlinkClick r:id="rId8"/>
              </a:rPr>
              <a:t> Maglev</a:t>
            </a:r>
            <a:r>
              <a:rPr lang="en-US" sz="1400" dirty="0"/>
              <a:t> (Scrum)</a:t>
            </a:r>
            <a:endParaRPr lang="en-US" sz="1400" dirty="0" smtClean="0"/>
          </a:p>
          <a:p>
            <a:r>
              <a:rPr lang="en-US" sz="1400" dirty="0" smtClean="0">
                <a:hlinkClick r:id="rId9"/>
              </a:rPr>
              <a:t>RAC </a:t>
            </a:r>
            <a:r>
              <a:rPr lang="en-US" sz="1400" dirty="0" err="1" smtClean="0">
                <a:hlinkClick r:id="rId9"/>
              </a:rPr>
              <a:t>board_Team</a:t>
            </a:r>
            <a:r>
              <a:rPr lang="en-US" sz="1400" dirty="0" smtClean="0">
                <a:hlinkClick r:id="rId9"/>
              </a:rPr>
              <a:t> Gripen</a:t>
            </a:r>
            <a:r>
              <a:rPr lang="en-US" sz="1400" dirty="0"/>
              <a:t> (Scrum)</a:t>
            </a:r>
            <a:endParaRPr lang="en-US" sz="1400" dirty="0" smtClean="0"/>
          </a:p>
          <a:p>
            <a:r>
              <a:rPr lang="en-US" sz="1400" dirty="0">
                <a:hlinkClick r:id="rId10" tooltip="Go to this board"/>
              </a:rPr>
              <a:t>RAC </a:t>
            </a:r>
            <a:r>
              <a:rPr lang="en-US" sz="1400" dirty="0" err="1">
                <a:hlinkClick r:id="rId10" tooltip="Go to this board"/>
              </a:rPr>
              <a:t>board_Team</a:t>
            </a:r>
            <a:r>
              <a:rPr lang="en-US" sz="1400" dirty="0">
                <a:hlinkClick r:id="rId10" tooltip="Go to this board"/>
              </a:rPr>
              <a:t> </a:t>
            </a:r>
            <a:r>
              <a:rPr lang="en-US" sz="1400" dirty="0" smtClean="0">
                <a:hlinkClick r:id="rId10" tooltip="Go to this board"/>
              </a:rPr>
              <a:t>Monorail</a:t>
            </a:r>
            <a:r>
              <a:rPr lang="en-US" sz="1400" dirty="0"/>
              <a:t> (Scrum)</a:t>
            </a:r>
            <a:endParaRPr lang="en-US" sz="1400" dirty="0" smtClean="0"/>
          </a:p>
          <a:p>
            <a:r>
              <a:rPr lang="en-US" sz="1400" dirty="0">
                <a:hlinkClick r:id="rId11" tooltip="Go to this board"/>
              </a:rPr>
              <a:t>RAC </a:t>
            </a:r>
            <a:r>
              <a:rPr lang="en-US" sz="1400" dirty="0" err="1">
                <a:hlinkClick r:id="rId11" tooltip="Go to this board"/>
              </a:rPr>
              <a:t>board_Team</a:t>
            </a:r>
            <a:r>
              <a:rPr lang="en-US" sz="1400" dirty="0">
                <a:hlinkClick r:id="rId11" tooltip="Go to this board"/>
              </a:rPr>
              <a:t> </a:t>
            </a:r>
            <a:r>
              <a:rPr lang="en-US" sz="1400" dirty="0" err="1" smtClean="0">
                <a:hlinkClick r:id="rId11" tooltip="Go to this board"/>
              </a:rPr>
              <a:t>Styker</a:t>
            </a:r>
            <a:r>
              <a:rPr lang="en-US" sz="1400" dirty="0"/>
              <a:t> (Scrum)</a:t>
            </a:r>
            <a:endParaRPr lang="en-US" sz="1400" dirty="0" smtClean="0"/>
          </a:p>
          <a:p>
            <a:r>
              <a:rPr lang="en-US" sz="1400" dirty="0">
                <a:hlinkClick r:id="rId12" tooltip="Go to this board"/>
              </a:rPr>
              <a:t>RAC </a:t>
            </a:r>
            <a:r>
              <a:rPr lang="en-US" sz="1400" dirty="0" err="1">
                <a:hlinkClick r:id="rId12" tooltip="Go to this board"/>
              </a:rPr>
              <a:t>board_Team</a:t>
            </a:r>
            <a:r>
              <a:rPr lang="en-US" sz="1400" dirty="0">
                <a:hlinkClick r:id="rId12" tooltip="Go to this board"/>
              </a:rPr>
              <a:t> </a:t>
            </a:r>
            <a:r>
              <a:rPr lang="en-US" sz="1400" dirty="0" smtClean="0">
                <a:hlinkClick r:id="rId12" tooltip="Go to this board"/>
              </a:rPr>
              <a:t>Mustang</a:t>
            </a:r>
            <a:r>
              <a:rPr lang="en-US" sz="1400" dirty="0" smtClean="0"/>
              <a:t> </a:t>
            </a:r>
            <a:r>
              <a:rPr lang="en-US" sz="1400" dirty="0"/>
              <a:t>(Scrum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 Feature management with  Portfolio</a:t>
            </a:r>
          </a:p>
        </p:txBody>
      </p:sp>
    </p:spTree>
    <p:extLst>
      <p:ext uri="{BB962C8B-B14F-4D97-AF65-F5344CB8AC3E}">
        <p14:creationId xmlns:p14="http://schemas.microsoft.com/office/powerpoint/2010/main" val="96349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SW Feature management with  Portfolio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600" dirty="0" smtClean="0"/>
              <a:t>Two backlogs </a:t>
            </a:r>
            <a:r>
              <a:rPr lang="en-US" sz="1600" dirty="0"/>
              <a:t>can use a different workflows and each issue type can have a different workflow. </a:t>
            </a:r>
          </a:p>
          <a:p>
            <a:pPr lvl="1"/>
            <a:r>
              <a:rPr lang="en-US" sz="1400" dirty="0" smtClean="0"/>
              <a:t>Keep as </a:t>
            </a:r>
            <a:r>
              <a:rPr lang="en-US" sz="1400" dirty="0"/>
              <a:t>simple as possible and consistent within reason across the backlogs.</a:t>
            </a:r>
          </a:p>
          <a:p>
            <a:pPr lvl="1"/>
            <a:r>
              <a:rPr lang="en-US" sz="1400" dirty="0" smtClean="0"/>
              <a:t>Be consistent with the two workflows</a:t>
            </a:r>
          </a:p>
          <a:p>
            <a:pPr lvl="1"/>
            <a:r>
              <a:rPr lang="en-US" sz="1400" dirty="0" smtClean="0"/>
              <a:t>Use a simplified workflow that is </a:t>
            </a:r>
            <a:r>
              <a:rPr lang="en-US" sz="1400" dirty="0"/>
              <a:t>managed by Jira.</a:t>
            </a:r>
          </a:p>
          <a:p>
            <a:pPr lvl="2"/>
            <a:r>
              <a:rPr lang="en-US" sz="1100" u="sng" dirty="0">
                <a:hlinkClick r:id="rId2"/>
              </a:rPr>
              <a:t>https://confluence.atlassian.com/agile/jira-agile-user-s-guide/configuring-a-board/configuring-columns/using-jira-agile-simplified-workflow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718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 and </a:t>
            </a:r>
            <a:r>
              <a:rPr lang="en-US" dirty="0" err="1"/>
              <a:t>RaC</a:t>
            </a:r>
            <a:r>
              <a:rPr lang="en-US" dirty="0"/>
              <a:t> Flows</a:t>
            </a:r>
          </a:p>
        </p:txBody>
      </p:sp>
      <p:pic>
        <p:nvPicPr>
          <p:cNvPr id="46" name="Content Placeholder 45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977617" y="990600"/>
            <a:ext cx="7446087" cy="35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RackHD Initiative (RI) Flow (Kanban)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753406" y="990600"/>
            <a:ext cx="7710214" cy="35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EMC 2014">
      <a:dk1>
        <a:srgbClr val="000000"/>
      </a:dk1>
      <a:lt1>
        <a:srgbClr val="FFFFFF"/>
      </a:lt1>
      <a:dk2>
        <a:srgbClr val="2C95DD"/>
      </a:dk2>
      <a:lt2>
        <a:srgbClr val="717073"/>
      </a:lt2>
      <a:accent1>
        <a:srgbClr val="2C95DD"/>
      </a:accent1>
      <a:accent2>
        <a:srgbClr val="007D68"/>
      </a:accent2>
      <a:accent3>
        <a:srgbClr val="93C5FF"/>
      </a:accent3>
      <a:accent4>
        <a:srgbClr val="BABCBE"/>
      </a:accent4>
      <a:accent5>
        <a:srgbClr val="8E908F"/>
      </a:accent5>
      <a:accent6>
        <a:srgbClr val="FF0000"/>
      </a:accent6>
      <a:hlink>
        <a:srgbClr val="2C95DD"/>
      </a:hlink>
      <a:folHlink>
        <a:srgbClr val="2C95E1"/>
      </a:folHlink>
    </a:clrScheme>
    <a:fontScheme name="Adjacency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EMC 2014">
      <a:dk1>
        <a:srgbClr val="000000"/>
      </a:dk1>
      <a:lt1>
        <a:srgbClr val="FFFFFF"/>
      </a:lt1>
      <a:dk2>
        <a:srgbClr val="2C95DD"/>
      </a:dk2>
      <a:lt2>
        <a:srgbClr val="717073"/>
      </a:lt2>
      <a:accent1>
        <a:srgbClr val="2C95DD"/>
      </a:accent1>
      <a:accent2>
        <a:srgbClr val="007D68"/>
      </a:accent2>
      <a:accent3>
        <a:srgbClr val="93C5FF"/>
      </a:accent3>
      <a:accent4>
        <a:srgbClr val="BABCBE"/>
      </a:accent4>
      <a:accent5>
        <a:srgbClr val="8E908F"/>
      </a:accent5>
      <a:accent6>
        <a:srgbClr val="FF0000"/>
      </a:accent6>
      <a:hlink>
        <a:srgbClr val="2C95DD"/>
      </a:hlink>
      <a:folHlink>
        <a:srgbClr val="2C95E1"/>
      </a:folHlink>
    </a:clrScheme>
    <a:fontScheme name="Adjacency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EMC Template</Template>
  <TotalTime>13754</TotalTime>
  <Words>355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Courier New</vt:lpstr>
      <vt:lpstr>Lucida Grande</vt:lpstr>
      <vt:lpstr>Museo For Dell 300</vt:lpstr>
      <vt:lpstr>Museo Sans For Dell</vt:lpstr>
      <vt:lpstr>Verdana</vt:lpstr>
      <vt:lpstr>Wingdings</vt:lpstr>
      <vt:lpstr>DellEMC_external_template</vt:lpstr>
      <vt:lpstr>Feature Management</vt:lpstr>
      <vt:lpstr>Hierarchy of Feature Management</vt:lpstr>
      <vt:lpstr>Feature Management: Portfolio / Confluence</vt:lpstr>
      <vt:lpstr>SW Feature management with  Portfolio</vt:lpstr>
      <vt:lpstr>SW Feature management with  Portfolio</vt:lpstr>
      <vt:lpstr>SW Feature management with  Portfolio</vt:lpstr>
      <vt:lpstr>SW Feature management with  Portfolio</vt:lpstr>
      <vt:lpstr>RI and RaC Flows</vt:lpstr>
      <vt:lpstr>RackHD Initiative (RI) Flow (Kanban)</vt:lpstr>
      <vt:lpstr>RackHD Dev (RAC) Flow SCRUM</vt:lpstr>
      <vt:lpstr>PowerPoint Presentation</vt:lpstr>
    </vt:vector>
  </TitlesOfParts>
  <Company>EMC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POWERPOINT TEMPLATES</dc:title>
  <dc:creator>EMC;Thomas Capirchio</dc:creator>
  <cp:lastModifiedBy>Sullivan Jr., Thomas</cp:lastModifiedBy>
  <cp:revision>383</cp:revision>
  <cp:lastPrinted>2016-03-10T16:59:34Z</cp:lastPrinted>
  <dcterms:created xsi:type="dcterms:W3CDTF">2016-01-28T12:02:12Z</dcterms:created>
  <dcterms:modified xsi:type="dcterms:W3CDTF">2017-04-24T18:21:25Z</dcterms:modified>
</cp:coreProperties>
</file>