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</p:sldMasterIdLst>
  <p:notesMasterIdLst>
    <p:notesMasterId r:id="rId11"/>
  </p:notesMasterIdLst>
  <p:handoutMasterIdLst>
    <p:handoutMasterId r:id="rId12"/>
  </p:handoutMasterIdLst>
  <p:sldIdLst>
    <p:sldId id="281" r:id="rId5"/>
    <p:sldId id="289" r:id="rId6"/>
    <p:sldId id="293" r:id="rId7"/>
    <p:sldId id="306" r:id="rId8"/>
    <p:sldId id="307" r:id="rId9"/>
    <p:sldId id="286" r:id="rId10"/>
  </p:sldIdLst>
  <p:sldSz cx="9144000" cy="5143500" type="screen16x9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3154">
          <p15:clr>
            <a:srgbClr val="A4A3A4"/>
          </p15:clr>
        </p15:guide>
        <p15:guide id="5" pos="17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640">
          <p15:clr>
            <a:srgbClr val="A4A3A4"/>
          </p15:clr>
        </p15:guide>
        <p15:guide id="4" pos="4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44444"/>
    <a:srgbClr val="808080"/>
    <a:srgbClr val="FFAF00"/>
    <a:srgbClr val="3DC6EF"/>
    <a:srgbClr val="6EA204"/>
    <a:srgbClr val="6E2585"/>
    <a:srgbClr val="3D6AE6"/>
    <a:srgbClr val="0085C3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296" autoAdjust="0"/>
  </p:normalViewPr>
  <p:slideViewPr>
    <p:cSldViewPr snapToGrid="0">
      <p:cViewPr>
        <p:scale>
          <a:sx n="105" d="100"/>
          <a:sy n="105" d="100"/>
        </p:scale>
        <p:origin x="-91" y="-14"/>
      </p:cViewPr>
      <p:guideLst>
        <p:guide orient="horz" pos="3072"/>
        <p:guide orient="horz" pos="3154"/>
        <p:guide pos="5577"/>
        <p:guide pos="180"/>
        <p:guide pos="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7" d="100"/>
          <a:sy n="137" d="100"/>
        </p:scale>
        <p:origin x="-6224" y="-104"/>
      </p:cViewPr>
      <p:guideLst>
        <p:guide orient="horz" pos="2928"/>
        <p:guide orient="horz" pos="2640"/>
        <p:guide pos="2208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" descr="                              Dell - Internal Use - Confidential&#10;"/>
          <p:cNvSpPr txBox="1"/>
          <p:nvPr/>
        </p:nvSpPr>
        <p:spPr>
          <a:xfrm>
            <a:off x="781241" y="8758238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013" y="8758238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384175"/>
            <a:ext cx="6096000" cy="3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4191000"/>
            <a:ext cx="6096000" cy="458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l" descr="                              Dell - Internal Use - Confidential&#10;"/>
          <p:cNvSpPr txBox="1"/>
          <p:nvPr/>
        </p:nvSpPr>
        <p:spPr>
          <a:xfrm>
            <a:off x="762000" y="8991600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772" y="8991600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384175"/>
            <a:ext cx="6096000" cy="3430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32759" y="9086840"/>
            <a:ext cx="669675" cy="21345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5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38433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4376738" y="1277938"/>
            <a:ext cx="385286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871624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1463"/>
            <a:ext cx="4295219" cy="814832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88955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405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34347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74320"/>
            <a:ext cx="4297680" cy="84080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541463"/>
            <a:ext cx="4291012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69632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472577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272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3770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40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52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8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1pPr>
            <a:lvl2pPr marL="341312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2pPr>
            <a:lvl3pPr marL="688975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044260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334551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5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541463"/>
            <a:ext cx="7958137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04522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2/14/2017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2/14/2017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576263" y="5006975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7F7F7F"/>
                </a:solidFill>
                <a:latin typeface="+mn-lt"/>
              </a:rPr>
              <a:t>© Copyright 2017 Dell Inc.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6035" y="5006975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441" r:id="rId12"/>
    <p:sldLayoutId id="2147484442" r:id="rId13"/>
    <p:sldLayoutId id="2147484443" r:id="rId14"/>
    <p:sldLayoutId id="2147484444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  <p:sldLayoutId id="2147484428" r:id="rId22"/>
    <p:sldLayoutId id="2147484429" r:id="rId23"/>
    <p:sldLayoutId id="2147484430" r:id="rId2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08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RackHD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Guiding Principles </a:t>
            </a:r>
            <a:r>
              <a:rPr lang="en-US" dirty="0" smtClean="0"/>
              <a:t>v0.5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205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71463" y="1935186"/>
            <a:ext cx="8565356" cy="858043"/>
          </a:xfrm>
        </p:spPr>
        <p:txBody>
          <a:bodyPr/>
          <a:lstStyle/>
          <a:p>
            <a:r>
              <a:rPr lang="en-US" dirty="0"/>
              <a:t>As the architecture of </a:t>
            </a:r>
            <a:r>
              <a:rPr lang="en-US" dirty="0" err="1"/>
              <a:t>RackHD</a:t>
            </a:r>
            <a:r>
              <a:rPr lang="en-US" dirty="0"/>
              <a:t> evolves and matures to meet the needs of </a:t>
            </a:r>
            <a:r>
              <a:rPr lang="en-US" dirty="0" smtClean="0"/>
              <a:t>it’s consumers</a:t>
            </a:r>
            <a:r>
              <a:rPr lang="en-US" dirty="0"/>
              <a:t>, these principles will help guide what </a:t>
            </a:r>
            <a:r>
              <a:rPr lang="en-US" dirty="0" smtClean="0"/>
              <a:t>is done and why. They </a:t>
            </a:r>
            <a:r>
              <a:rPr lang="en-US" dirty="0"/>
              <a:t>represent the driving force to continue </a:t>
            </a:r>
            <a:r>
              <a:rPr lang="en-US" dirty="0" err="1"/>
              <a:t>RackHD’s</a:t>
            </a:r>
            <a:r>
              <a:rPr lang="en-US" dirty="0"/>
              <a:t> </a:t>
            </a:r>
            <a:r>
              <a:rPr lang="en-US" dirty="0" smtClean="0"/>
              <a:t>success, as well as maintaining it’s relevance </a:t>
            </a:r>
            <a:r>
              <a:rPr lang="en-US" dirty="0"/>
              <a:t>into the future.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20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766019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is a set of services used to provide platform agnostic management and orchestration (M&amp;O) of physical hardware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have a well-defined purpose and set of behaviors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are loosely coupled and collaborative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Well-documented, </a:t>
            </a:r>
            <a:r>
              <a:rPr lang="en-US" sz="1800" dirty="0" smtClean="0">
                <a:latin typeface="Verdana"/>
              </a:rPr>
              <a:t>semantically versioned</a:t>
            </a:r>
            <a:r>
              <a:rPr lang="en-US" sz="1800" dirty="0">
                <a:latin typeface="Verdana"/>
              </a:rPr>
              <a:t>, and when </a:t>
            </a:r>
            <a:r>
              <a:rPr lang="en-US" sz="1800" dirty="0" smtClean="0">
                <a:latin typeface="Verdana"/>
              </a:rPr>
              <a:t>appropriate, </a:t>
            </a:r>
            <a:r>
              <a:rPr lang="en-US" sz="1800" dirty="0">
                <a:latin typeface="Verdana"/>
              </a:rPr>
              <a:t>secure external interfaces to enforce inter-service contractual </a:t>
            </a:r>
            <a:r>
              <a:rPr lang="en-US" sz="1800" dirty="0" smtClean="0">
                <a:latin typeface="Verdana"/>
              </a:rPr>
              <a:t>agreements</a:t>
            </a:r>
            <a:endParaRPr lang="en-US" sz="1800" dirty="0">
              <a:latin typeface="Verdana"/>
            </a:endParaRP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their </a:t>
            </a:r>
            <a:r>
              <a:rPr lang="en-US" sz="1800" dirty="0" smtClean="0">
                <a:latin typeface="Verdana"/>
              </a:rPr>
              <a:t>deployment allowing themselves to be deployed independently </a:t>
            </a:r>
            <a:r>
              <a:rPr lang="en-US" sz="1800" dirty="0">
                <a:latin typeface="Verdana"/>
              </a:rPr>
              <a:t>or combined together to form a larger </a:t>
            </a:r>
            <a:r>
              <a:rPr lang="en-US" sz="1800" dirty="0" smtClean="0">
                <a:latin typeface="Verdana"/>
              </a:rPr>
              <a:t>meta-service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 smtClean="0">
                <a:latin typeface="Verdana"/>
              </a:rPr>
              <a:t>Agnostic to their underlying </a:t>
            </a:r>
            <a:r>
              <a:rPr lang="en-US" sz="1800" dirty="0" smtClean="0">
                <a:latin typeface="Verdana"/>
              </a:rPr>
              <a:t>operating system, hardware </a:t>
            </a:r>
            <a:r>
              <a:rPr lang="en-US" sz="1800" dirty="0" smtClean="0">
                <a:latin typeface="Verdana"/>
              </a:rPr>
              <a:t>and network topology</a:t>
            </a:r>
            <a:endParaRPr lang="en-US" sz="1800" dirty="0">
              <a:latin typeface="Verdana"/>
            </a:endParaRP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implementation details of the other services with which they interact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0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651265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leverages existing technology, preferably open source, to avoid reinventing the </a:t>
            </a:r>
            <a:r>
              <a:rPr lang="en-US" sz="1800" dirty="0" smtClean="0">
                <a:latin typeface="Verdana"/>
              </a:rPr>
              <a:t>wheel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smtClean="0">
                <a:latin typeface="Verdana"/>
              </a:rPr>
              <a:t>Services support deployment in ecosystems that provide high-availability and non-disruptive upgrades </a:t>
            </a:r>
            <a:endParaRPr lang="en-US" sz="1800" dirty="0">
              <a:solidFill>
                <a:srgbClr val="FF0000"/>
              </a:solidFill>
              <a:latin typeface="Verdana"/>
            </a:endParaRP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smtClean="0">
                <a:latin typeface="Verdana"/>
              </a:rPr>
              <a:t>Services </a:t>
            </a:r>
            <a:r>
              <a:rPr lang="en-US" sz="1800" dirty="0">
                <a:latin typeface="Verdana"/>
              </a:rPr>
              <a:t>rendezvous thru the use of open source discovery mechanisms, eliminating the need for a priori configuration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>
                <a:latin typeface="Verdana"/>
              </a:rPr>
              <a:t>Services produce trace information that can be correlated with that of other services and used for runtime and post-mortem </a:t>
            </a:r>
            <a:r>
              <a:rPr lang="en-US" sz="1800" dirty="0" smtClean="0">
                <a:latin typeface="Verdana"/>
              </a:rPr>
              <a:t>debugging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can scale up </a:t>
            </a:r>
            <a:r>
              <a:rPr lang="en-US" sz="1800" dirty="0" smtClean="0">
                <a:latin typeface="Verdana"/>
              </a:rPr>
              <a:t>or down to </a:t>
            </a:r>
            <a:r>
              <a:rPr lang="en-US" sz="1800" dirty="0">
                <a:latin typeface="Verdana"/>
              </a:rPr>
              <a:t>support tens of thousands of nodes or </a:t>
            </a:r>
            <a:r>
              <a:rPr lang="en-US" sz="1800" dirty="0" smtClean="0">
                <a:latin typeface="Verdana"/>
              </a:rPr>
              <a:t>a </a:t>
            </a:r>
            <a:r>
              <a:rPr lang="en-US" sz="1800" dirty="0">
                <a:latin typeface="Verdana"/>
              </a:rPr>
              <a:t>single node and adjust availability by adding or destroying instances of any given service as needed</a:t>
            </a:r>
          </a:p>
          <a:p>
            <a:pPr marL="0" indent="0" defTabSz="457200" fontAlgn="auto">
              <a:spcBef>
                <a:spcPts val="0"/>
              </a:spcBef>
              <a:buNone/>
            </a:pPr>
            <a:endParaRPr lang="en-US" sz="1800" dirty="0"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336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192461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r>
              <a:rPr lang="en-US" sz="1800" dirty="0">
                <a:latin typeface="Verdana"/>
              </a:rPr>
              <a:t>Services are stateless and all persistence is accomplished thru a separate, semantically appropriate data layer that addresses the desired use </a:t>
            </a:r>
            <a:r>
              <a:rPr lang="en-US" sz="1800" dirty="0" smtClean="0">
                <a:latin typeface="Verdana"/>
              </a:rPr>
              <a:t>cases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r>
              <a:rPr lang="en-US" sz="1800" dirty="0" smtClean="0">
                <a:latin typeface="Verdana"/>
              </a:rPr>
              <a:t>Services are fine-grained allowing deployments that provide different sets of functionality that are easily refactored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endParaRPr lang="en-US" sz="1800" dirty="0" smtClean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667169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4879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llEMC_external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EMC_PPT_Template_16x9" id="{B8B5C6D0-E3FF-4310-9DCF-1B14F86F2E69}" vid="{627FB30F-31F4-4FBE-8A3A-F7BC81DAC0BD}"/>
    </a:ext>
  </a:extLst>
</a:theme>
</file>

<file path=ppt/theme/theme2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73BDD3-AA35-4F19-A12A-C6462BECFBD1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DellEMC_external_template</Template>
  <TotalTime>137</TotalTime>
  <Words>290</Words>
  <Application>Microsoft Office PowerPoint</Application>
  <PresentationFormat>On-screen Show (16:9)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DellEMC_external_template</vt:lpstr>
      <vt:lpstr>RackHD Architecture</vt:lpstr>
      <vt:lpstr>Purpose</vt:lpstr>
      <vt:lpstr>Guiding Principles</vt:lpstr>
      <vt:lpstr>Guiding Principles (con’t)</vt:lpstr>
      <vt:lpstr>Guiding Principles (con’t)</vt:lpstr>
      <vt:lpstr>PowerPoint Presentation</vt:lpstr>
    </vt:vector>
  </TitlesOfParts>
  <Manager/>
  <Company>EMC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subject/>
  <dc:creator>Sullivan Jr., Thomas</dc:creator>
  <cp:keywords/>
  <dc:description/>
  <cp:lastModifiedBy>Joe Golio</cp:lastModifiedBy>
  <cp:revision>18</cp:revision>
  <cp:lastPrinted>2014-02-14T16:26:12Z</cp:lastPrinted>
  <dcterms:created xsi:type="dcterms:W3CDTF">2017-01-24T17:02:48Z</dcterms:created>
  <dcterms:modified xsi:type="dcterms:W3CDTF">2017-02-14T14:23:37Z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6b83fb70-f992-42a3-bd65-798715d6638b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1.3BrandsTest</vt:lpwstr>
  </property>
</Properties>
</file>