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11"/>
  </p:notesMasterIdLst>
  <p:handoutMasterIdLst>
    <p:handoutMasterId r:id="rId12"/>
  </p:handoutMasterIdLst>
  <p:sldIdLst>
    <p:sldId id="281" r:id="rId5"/>
    <p:sldId id="289" r:id="rId6"/>
    <p:sldId id="293" r:id="rId7"/>
    <p:sldId id="306" r:id="rId8"/>
    <p:sldId id="307" r:id="rId9"/>
    <p:sldId id="286" r:id="rId10"/>
  </p:sldIdLst>
  <p:sldSz cx="9144000" cy="5143500" type="screen16x9"/>
  <p:notesSz cx="7010400" cy="92964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3154">
          <p15:clr>
            <a:srgbClr val="A4A3A4"/>
          </p15:clr>
        </p15:guide>
        <p15:guide id="5" pos="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640">
          <p15:clr>
            <a:srgbClr val="A4A3A4"/>
          </p15:clr>
        </p15:guide>
        <p15:guide id="4" pos="4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4444"/>
    <a:srgbClr val="808080"/>
    <a:srgbClr val="FFAF00"/>
    <a:srgbClr val="3DC6EF"/>
    <a:srgbClr val="6EA204"/>
    <a:srgbClr val="6E2585"/>
    <a:srgbClr val="3D6AE6"/>
    <a:srgbClr val="0085C3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296" autoAdjust="0"/>
  </p:normalViewPr>
  <p:slideViewPr>
    <p:cSldViewPr snapToGrid="0">
      <p:cViewPr>
        <p:scale>
          <a:sx n="105" d="100"/>
          <a:sy n="105" d="100"/>
        </p:scale>
        <p:origin x="-91" y="130"/>
      </p:cViewPr>
      <p:guideLst>
        <p:guide orient="horz" pos="3072"/>
        <p:guide orient="horz" pos="3154"/>
        <p:guide pos="5577"/>
        <p:guide pos="180"/>
        <p:guide pos="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7" d="100"/>
          <a:sy n="137" d="100"/>
        </p:scale>
        <p:origin x="-6224" y="-104"/>
      </p:cViewPr>
      <p:guideLst>
        <p:guide orient="horz" pos="2928"/>
        <p:guide orient="horz" pos="2640"/>
        <p:guide pos="2208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" descr="                              Dell - Internal Use - Confidential&#10;"/>
          <p:cNvSpPr txBox="1"/>
          <p:nvPr/>
        </p:nvSpPr>
        <p:spPr>
          <a:xfrm>
            <a:off x="781241" y="8758238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013" y="8758238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384175"/>
            <a:ext cx="6096000" cy="3430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4191000"/>
            <a:ext cx="6096000" cy="458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l" descr="                              Dell - Internal Use - Confidential&#10;"/>
          <p:cNvSpPr txBox="1"/>
          <p:nvPr/>
        </p:nvSpPr>
        <p:spPr>
          <a:xfrm>
            <a:off x="762000" y="8991600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444444"/>
                </a:solidFill>
                <a:latin typeface="+mn-lt"/>
              </a:rPr>
              <a:t>© Copyright 2016 Dell Inc.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772" y="8991600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rgbClr val="444444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rgbClr val="444444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384175"/>
            <a:ext cx="6096000" cy="3430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32759" y="9086840"/>
            <a:ext cx="669675" cy="21345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5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38433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1"/>
          </p:nvPr>
        </p:nvSpPr>
        <p:spPr>
          <a:xfrm>
            <a:off x="4376738" y="1277938"/>
            <a:ext cx="385286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871624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1463"/>
            <a:ext cx="4295219" cy="814832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88955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3050" y="27405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277938"/>
            <a:ext cx="4291012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343474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74320"/>
            <a:ext cx="4297680" cy="84080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4" y="1541463"/>
            <a:ext cx="4291012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269632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472577"/>
          </a:xfrm>
          <a:prstGeom prst="rect">
            <a:avLst/>
          </a:prstGeom>
        </p:spPr>
        <p:txBody>
          <a:bodyPr lIns="0" rIns="0"/>
          <a:lstStyle>
            <a:lvl1pPr>
              <a:defRPr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72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3770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368" y="4838501"/>
            <a:ext cx="675925" cy="1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40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521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161" y="2257138"/>
            <a:ext cx="3046048" cy="5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3586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133" y="4374069"/>
            <a:ext cx="1630654" cy="2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1pPr>
            <a:lvl2pPr marL="341312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2pPr>
            <a:lvl3pPr marL="688975" indent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buNone/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044260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6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277938"/>
            <a:ext cx="7958137" cy="319246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334551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71885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solidFill>
                  <a:srgbClr val="007DB8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0"/>
          </p:nvPr>
        </p:nvSpPr>
        <p:spPr>
          <a:xfrm>
            <a:off x="271463" y="1541463"/>
            <a:ext cx="7958137" cy="2928937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2pPr>
            <a:lvl3pPr marL="858838" indent="-169863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  <a:ea typeface="Arial"/>
              </a:defRPr>
            </a:lvl3pPr>
            <a:lvl4pPr marL="1258888" indent="-230188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>
                <a:latin typeface="+mn-lt"/>
              </a:defRPr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08080"/>
              </a:buCl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04522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2/10/2017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2/10/2017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576263" y="5006975"/>
            <a:ext cx="899247" cy="8463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tabLst/>
              <a:defRPr/>
            </a:pPr>
            <a:r>
              <a:rPr lang="en-US" sz="600" b="0" i="0" u="none" baseline="0" dirty="0" smtClean="0">
                <a:solidFill>
                  <a:srgbClr val="7F7F7F"/>
                </a:solidFill>
                <a:latin typeface="+mn-lt"/>
              </a:rPr>
              <a:t>© Copyright 2017 Dell Inc.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6035" y="5006975"/>
            <a:ext cx="94039" cy="84639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60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60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289" y="4838853"/>
            <a:ext cx="675370" cy="12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436" r:id="rId7"/>
    <p:sldLayoutId id="2147484437" r:id="rId8"/>
    <p:sldLayoutId id="2147484438" r:id="rId9"/>
    <p:sldLayoutId id="2147484439" r:id="rId10"/>
    <p:sldLayoutId id="2147484440" r:id="rId11"/>
    <p:sldLayoutId id="2147484441" r:id="rId12"/>
    <p:sldLayoutId id="2147484442" r:id="rId13"/>
    <p:sldLayoutId id="2147484443" r:id="rId14"/>
    <p:sldLayoutId id="2147484444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  <p:sldLayoutId id="2147484428" r:id="rId22"/>
    <p:sldLayoutId id="2147484429" r:id="rId23"/>
    <p:sldLayoutId id="2147484430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RackHD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Guiding Principles v0.4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205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71463" y="1935186"/>
            <a:ext cx="8565356" cy="858043"/>
          </a:xfrm>
        </p:spPr>
        <p:txBody>
          <a:bodyPr/>
          <a:lstStyle/>
          <a:p>
            <a:r>
              <a:rPr lang="en-US" dirty="0"/>
              <a:t>As the architecture of </a:t>
            </a:r>
            <a:r>
              <a:rPr lang="en-US" dirty="0" err="1"/>
              <a:t>RackHD</a:t>
            </a:r>
            <a:r>
              <a:rPr lang="en-US" dirty="0"/>
              <a:t> evolves and matures to meet the needs of </a:t>
            </a:r>
            <a:r>
              <a:rPr lang="en-US" dirty="0" smtClean="0"/>
              <a:t>it’s consumers</a:t>
            </a:r>
            <a:r>
              <a:rPr lang="en-US" dirty="0"/>
              <a:t>, these principles will help guide what </a:t>
            </a:r>
            <a:r>
              <a:rPr lang="en-US" dirty="0" smtClean="0"/>
              <a:t>is done and why. They </a:t>
            </a:r>
            <a:r>
              <a:rPr lang="en-US" dirty="0"/>
              <a:t>represent the driving force to continue </a:t>
            </a:r>
            <a:r>
              <a:rPr lang="en-US" dirty="0" err="1"/>
              <a:t>RackHD’s</a:t>
            </a:r>
            <a:r>
              <a:rPr lang="en-US" dirty="0"/>
              <a:t> </a:t>
            </a:r>
            <a:r>
              <a:rPr lang="en-US" dirty="0" smtClean="0"/>
              <a:t>success, as well as maintaining it’s relevance </a:t>
            </a:r>
            <a:r>
              <a:rPr lang="en-US" dirty="0"/>
              <a:t>into the future.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202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766019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is a set of services used to provide platform agnostic management and orchestration (M&amp;O) of physical hardware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have a well-defined purpose and set of behaviors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latin typeface="Verdana"/>
              </a:rPr>
              <a:t>Services are loosely coupled and collaborative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Well-documented, </a:t>
            </a:r>
            <a:r>
              <a:rPr lang="en-US" sz="1800" dirty="0" smtClean="0">
                <a:latin typeface="Verdana"/>
              </a:rPr>
              <a:t>semantically versioned</a:t>
            </a:r>
            <a:r>
              <a:rPr lang="en-US" sz="1800" dirty="0">
                <a:latin typeface="Verdana"/>
              </a:rPr>
              <a:t>, and when </a:t>
            </a:r>
            <a:r>
              <a:rPr lang="en-US" sz="1800" dirty="0" smtClean="0">
                <a:latin typeface="Verdana"/>
              </a:rPr>
              <a:t>appropriate, </a:t>
            </a:r>
            <a:r>
              <a:rPr lang="en-US" sz="1800" dirty="0">
                <a:latin typeface="Verdana"/>
              </a:rPr>
              <a:t>secure external interfaces to enforce inter-service contractual </a:t>
            </a:r>
            <a:r>
              <a:rPr lang="en-US" sz="1800" dirty="0" smtClean="0">
                <a:latin typeface="Verdana"/>
              </a:rPr>
              <a:t>agreements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their </a:t>
            </a:r>
            <a:r>
              <a:rPr lang="en-US" sz="1800" dirty="0" smtClean="0">
                <a:latin typeface="Verdana"/>
              </a:rPr>
              <a:t>deployment allowing themselves to be deployed independently </a:t>
            </a:r>
            <a:r>
              <a:rPr lang="en-US" sz="1800" dirty="0">
                <a:latin typeface="Verdana"/>
              </a:rPr>
              <a:t>or combined together to form a larger </a:t>
            </a:r>
            <a:r>
              <a:rPr lang="en-US" sz="1800" dirty="0" smtClean="0">
                <a:latin typeface="Verdana"/>
              </a:rPr>
              <a:t>meta-service</a:t>
            </a: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 smtClean="0">
                <a:latin typeface="Verdana"/>
              </a:rPr>
              <a:t>Agnostic to their underlying hardware and network topology</a:t>
            </a:r>
            <a:endParaRPr lang="en-US" sz="1800" dirty="0">
              <a:latin typeface="Verdana"/>
            </a:endParaRPr>
          </a:p>
          <a:p>
            <a:pPr marL="800100" lvl="1" indent="-342900" defTabSz="457200" fontAlgn="auto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latin typeface="Verdana"/>
              </a:rPr>
              <a:t>Agnostic to implementation details of the other services with which they interact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0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651265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leverages existing technology, preferably open source, to avoid reinventing the </a:t>
            </a:r>
            <a:r>
              <a:rPr lang="en-US" sz="1800" dirty="0" smtClean="0">
                <a:latin typeface="Verdana"/>
              </a:rPr>
              <a:t>wheel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support deployment in ecosystems that provide high-availability and non-disruptive upgrades </a:t>
            </a:r>
            <a:endParaRPr lang="en-US" sz="1800" dirty="0">
              <a:solidFill>
                <a:srgbClr val="FF0000"/>
              </a:solidFill>
              <a:latin typeface="Verdana"/>
            </a:endParaRP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smtClean="0">
                <a:latin typeface="Verdana"/>
              </a:rPr>
              <a:t>Services </a:t>
            </a:r>
            <a:r>
              <a:rPr lang="en-US" sz="1800" dirty="0">
                <a:latin typeface="Verdana"/>
              </a:rPr>
              <a:t>rendezvous thru the use of open source discovery mechanisms, eliminating the need for a priori configuration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>
                <a:latin typeface="Verdana"/>
              </a:rPr>
              <a:t>Services produce trace information that can be correlated with that of other services and used for runtime and post-mortem </a:t>
            </a:r>
            <a:r>
              <a:rPr lang="en-US" sz="1800" dirty="0" smtClean="0">
                <a:latin typeface="Verdana"/>
              </a:rPr>
              <a:t>debugging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4"/>
            </a:pPr>
            <a:r>
              <a:rPr lang="en-US" sz="1800" dirty="0" err="1">
                <a:latin typeface="Verdana"/>
              </a:rPr>
              <a:t>RackHD</a:t>
            </a:r>
            <a:r>
              <a:rPr lang="en-US" sz="1800" dirty="0">
                <a:latin typeface="Verdana"/>
              </a:rPr>
              <a:t> can scale up </a:t>
            </a:r>
            <a:r>
              <a:rPr lang="en-US" sz="1800" dirty="0" smtClean="0">
                <a:latin typeface="Verdana"/>
              </a:rPr>
              <a:t>or down to </a:t>
            </a:r>
            <a:r>
              <a:rPr lang="en-US" sz="1800" dirty="0">
                <a:latin typeface="Verdana"/>
              </a:rPr>
              <a:t>support tens of thousands of nodes or </a:t>
            </a:r>
            <a:r>
              <a:rPr lang="en-US" sz="1800" dirty="0" smtClean="0">
                <a:latin typeface="Verdana"/>
              </a:rPr>
              <a:t>a </a:t>
            </a:r>
            <a:r>
              <a:rPr lang="en-US" sz="1800" dirty="0">
                <a:latin typeface="Verdana"/>
              </a:rPr>
              <a:t>single node and adjust availability by adding or destroying instances of any given service as needed</a:t>
            </a:r>
          </a:p>
          <a:p>
            <a:pPr marL="0" indent="0" defTabSz="457200" fontAlgn="auto">
              <a:spcBef>
                <a:spcPts val="0"/>
              </a:spcBef>
              <a:buNone/>
            </a:pPr>
            <a:endParaRPr lang="en-US" sz="1800" dirty="0">
              <a:latin typeface="Verdan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3362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1463" y="835010"/>
            <a:ext cx="7958137" cy="3192461"/>
          </a:xfrm>
        </p:spPr>
        <p:txBody>
          <a:bodyPr/>
          <a:lstStyle/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>
                <a:latin typeface="Verdana"/>
              </a:rPr>
              <a:t>Services are stateless and all persistence is accomplished thru a separate, semantically appropriate data layer that addresses the desired use </a:t>
            </a:r>
            <a:r>
              <a:rPr lang="en-US" sz="1800" dirty="0" smtClean="0">
                <a:latin typeface="Verdana"/>
              </a:rPr>
              <a:t>cases</a:t>
            </a:r>
          </a:p>
          <a:p>
            <a:pPr marL="342900" indent="-342900" defTabSz="457200" fontAlgn="auto">
              <a:spcBef>
                <a:spcPts val="0"/>
              </a:spcBef>
              <a:buFont typeface="+mj-lt"/>
              <a:buAutoNum type="arabicPeriod" startAt="9"/>
            </a:pPr>
            <a:r>
              <a:rPr lang="en-US" sz="1800" dirty="0" err="1" smtClean="0">
                <a:latin typeface="Verdana"/>
              </a:rPr>
              <a:t>RackHD</a:t>
            </a:r>
            <a:r>
              <a:rPr lang="en-US" sz="1800" dirty="0" smtClean="0">
                <a:latin typeface="Verdana"/>
              </a:rPr>
              <a:t> </a:t>
            </a:r>
            <a:r>
              <a:rPr lang="en-US" sz="1800" dirty="0">
                <a:latin typeface="Verdana"/>
              </a:rPr>
              <a:t>can scale </a:t>
            </a:r>
            <a:r>
              <a:rPr lang="en-US" sz="1800" dirty="0" smtClean="0">
                <a:latin typeface="Verdana"/>
              </a:rPr>
              <a:t>up to support tens of thousands of nodes or down to support a single node and adjust </a:t>
            </a:r>
            <a:r>
              <a:rPr lang="en-US" sz="1800" dirty="0">
                <a:latin typeface="Verdana"/>
              </a:rPr>
              <a:t>availability by adding or destroying instances of any given service </a:t>
            </a:r>
            <a:r>
              <a:rPr lang="en-US" sz="1800">
                <a:latin typeface="Verdana"/>
              </a:rPr>
              <a:t>as </a:t>
            </a:r>
            <a:r>
              <a:rPr lang="en-US" sz="1800" smtClean="0">
                <a:latin typeface="Verdana"/>
              </a:rPr>
              <a:t>needed</a:t>
            </a:r>
            <a:endParaRPr lang="en-US" sz="1800" dirty="0" smtClean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6671695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04879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llEMC_external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873BDD3-AA35-4F19-A12A-C6462BECFBD1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DellEMC_external_template</Template>
  <TotalTime>79</TotalTime>
  <Words>304</Words>
  <Application>Microsoft Office PowerPoint</Application>
  <PresentationFormat>On-screen Show (16:9)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DellEMC_external_template</vt:lpstr>
      <vt:lpstr>RackHD Architecture</vt:lpstr>
      <vt:lpstr>Purpose</vt:lpstr>
      <vt:lpstr>Guiding Principles</vt:lpstr>
      <vt:lpstr>Guiding Principles (con’t)</vt:lpstr>
      <vt:lpstr>Guiding Principles (con’t)</vt:lpstr>
      <vt:lpstr>PowerPoint Presentation</vt:lpstr>
    </vt:vector>
  </TitlesOfParts>
  <Manager/>
  <Company>EMC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/>
  <dc:creator>Sullivan Jr., Thomas</dc:creator>
  <cp:keywords/>
  <dc:description/>
  <cp:lastModifiedBy>Joe Golio</cp:lastModifiedBy>
  <cp:revision>15</cp:revision>
  <cp:lastPrinted>2014-02-14T16:26:12Z</cp:lastPrinted>
  <dcterms:created xsi:type="dcterms:W3CDTF">2017-01-24T17:02:48Z</dcterms:created>
  <dcterms:modified xsi:type="dcterms:W3CDTF">2017-02-10T16:40:44Z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