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4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4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5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14461" cy="687063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59" y="387110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095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214459" cy="6870633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61" y="386302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72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999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214459" cy="6870633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59" y="384153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507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7525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lIns="243840" tIns="182880" rIns="182880" bIns="18288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800"/>
              </a:spcBef>
            </a:pPr>
            <a:endParaRPr lang="en-US" sz="2667" dirty="0" err="1">
              <a:solidFill>
                <a:srgbClr val="000000"/>
              </a:solidFill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61" y="385722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383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7525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243840" tIns="182880" rIns="182880" bIns="18288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800"/>
              </a:spcBef>
            </a:pPr>
            <a:endParaRPr lang="en-US" sz="2667" dirty="0" err="1">
              <a:solidFill>
                <a:srgbClr val="000000"/>
              </a:solidFill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61" y="392217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743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752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243840" tIns="182880" rIns="182880" bIns="18288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800"/>
              </a:spcBef>
            </a:pPr>
            <a:endParaRPr lang="en-US" sz="2667" dirty="0" err="1">
              <a:solidFill>
                <a:srgbClr val="000000"/>
              </a:solidFill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61" y="392217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062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7" y="352839"/>
            <a:ext cx="10607040" cy="85344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59" y="1706880"/>
            <a:ext cx="10607039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9364938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353696"/>
            <a:ext cx="10607040" cy="85344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59" y="1706880"/>
            <a:ext cx="10607039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615428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25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353695"/>
            <a:ext cx="10607040" cy="85344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60" y="2072640"/>
            <a:ext cx="10607040" cy="402336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355600" y="1410356"/>
            <a:ext cx="10613896" cy="417689"/>
          </a:xfrm>
          <a:prstGeom prst="rect">
            <a:avLst/>
          </a:prstGeom>
        </p:spPr>
        <p:txBody>
          <a:bodyPr lIns="0" rIns="0" anchor="t" anchorCtr="0"/>
          <a:lstStyle>
            <a:lvl1pPr marL="380990" indent="-380990">
              <a:buFont typeface="Arial"/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35922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353696"/>
            <a:ext cx="10607040" cy="85344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65760" y="1706880"/>
            <a:ext cx="5120640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defRPr sz="1867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6214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5852160" y="1706880"/>
            <a:ext cx="5120640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defRPr sz="1867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6214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82600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0222" y="356940"/>
            <a:ext cx="5713705" cy="85344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60222" y="1706880"/>
            <a:ext cx="5711813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defRPr sz="1867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6214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333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0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356941"/>
            <a:ext cx="6487072" cy="648443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60" y="1706880"/>
            <a:ext cx="5730240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355600" y="1023213"/>
            <a:ext cx="5740400" cy="417689"/>
          </a:xfrm>
          <a:prstGeom prst="rect">
            <a:avLst/>
          </a:prstGeom>
        </p:spPr>
        <p:txBody>
          <a:bodyPr lIns="0" rIns="0" anchor="t" anchorCtr="0"/>
          <a:lstStyle>
            <a:lvl1pPr marL="304792" indent="-304792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01935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356941"/>
            <a:ext cx="5730240" cy="1115859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60" y="2072640"/>
            <a:ext cx="5730240" cy="402336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355600" y="1484489"/>
            <a:ext cx="5740400" cy="417689"/>
          </a:xfrm>
          <a:prstGeom prst="rect">
            <a:avLst/>
          </a:prstGeom>
        </p:spPr>
        <p:txBody>
          <a:bodyPr lIns="0" rIns="0" anchor="t" anchorCtr="0"/>
          <a:lstStyle>
            <a:lvl1pPr marL="304792" indent="-304792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90022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_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353697"/>
            <a:ext cx="10607040" cy="886396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035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347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09040" cy="686758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582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"/>
            <a:ext cx="12209037" cy="686758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456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"/>
            <a:ext cx="12209037" cy="686758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487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99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246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459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315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882" y="3009517"/>
            <a:ext cx="4061397" cy="7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803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882" y="3009517"/>
            <a:ext cx="4061397" cy="7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368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882" y="3009517"/>
            <a:ext cx="4061397" cy="7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886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4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3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5FFD-5AAC-46D1-9385-581B739A610B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2527302" y="6433773"/>
            <a:ext cx="866049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800"/>
              </a:spcBef>
              <a:buClr>
                <a:srgbClr val="007DB8"/>
              </a:buClr>
            </a:pPr>
            <a:fld id="{E00CF047-7350-4707-AA1A-E56FA69586CC}" type="datetime1">
              <a:rPr lang="en-US" sz="1200">
                <a:solidFill>
                  <a:srgbClr val="000000">
                    <a:lumMod val="50000"/>
                    <a:lumOff val="50000"/>
                  </a:srgbClr>
                </a:solidFill>
              </a:rPr>
              <a:pPr fontAlgn="base">
                <a:lnSpc>
                  <a:spcPct val="90000"/>
                </a:lnSpc>
                <a:spcBef>
                  <a:spcPts val="800"/>
                </a:spcBef>
                <a:buClr>
                  <a:srgbClr val="007DB8"/>
                </a:buClr>
              </a:pPr>
              <a:t>10/19/2017</a:t>
            </a:fld>
            <a:endParaRPr lang="en-US" sz="12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2527302" y="6433773"/>
            <a:ext cx="866049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800"/>
              </a:spcBef>
              <a:buClr>
                <a:srgbClr val="007DB8"/>
              </a:buClr>
            </a:pPr>
            <a:fld id="{E00CF047-7350-4707-AA1A-E56FA69586CC}" type="datetime1">
              <a:rPr lang="en-US" sz="1200">
                <a:solidFill>
                  <a:srgbClr val="000000">
                    <a:lumMod val="50000"/>
                    <a:lumOff val="50000"/>
                  </a:srgbClr>
                </a:solidFill>
              </a:rPr>
              <a:pPr fontAlgn="base">
                <a:lnSpc>
                  <a:spcPct val="90000"/>
                </a:lnSpc>
                <a:spcBef>
                  <a:spcPts val="800"/>
                </a:spcBef>
                <a:buClr>
                  <a:srgbClr val="007DB8"/>
                </a:buClr>
              </a:pPr>
              <a:t>10/19/2017</a:t>
            </a:fld>
            <a:endParaRPr lang="en-US" sz="12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635" y="6445115"/>
            <a:ext cx="65" cy="156902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7DB8"/>
              </a:buClr>
            </a:pPr>
            <a:endParaRPr lang="en-US" sz="1133" dirty="0" err="1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1331384" y="6445115"/>
            <a:ext cx="2180084" cy="1569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fontAlgn="base">
              <a:lnSpc>
                <a:spcPct val="90000"/>
              </a:lnSpc>
              <a:spcBef>
                <a:spcPts val="133"/>
              </a:spcBef>
              <a:spcAft>
                <a:spcPts val="133"/>
              </a:spcAft>
            </a:pPr>
            <a:r>
              <a:rPr lang="en-US" sz="1133" b="1" dirty="0">
                <a:solidFill>
                  <a:srgbClr val="7F7F7F"/>
                </a:solidFill>
              </a:rPr>
              <a:t>Dell - Internal Use - Confidential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635" y="6445115"/>
            <a:ext cx="65" cy="156902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7DB8"/>
              </a:buClr>
            </a:pPr>
            <a:endParaRPr lang="en-US" sz="1133" dirty="0" err="1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5454" y="6445115"/>
            <a:ext cx="176330" cy="156902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7DB8"/>
              </a:buClr>
            </a:pPr>
            <a:fld id="{58EC7406-F4CC-4ABF-902E-2AF4E70E5C0F}" type="slidenum">
              <a:rPr lang="en-US" sz="1133">
                <a:solidFill>
                  <a:srgbClr val="000000">
                    <a:lumMod val="50000"/>
                    <a:lumOff val="50000"/>
                  </a:srgbClr>
                </a:solidFill>
              </a:rPr>
              <a:pPr algn="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7DB8"/>
                </a:buClr>
              </a:pPr>
              <a:t>‹#›</a:t>
            </a:fld>
            <a:endParaRPr lang="en-US" sz="1133" dirty="0" err="1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5052" y="6451805"/>
            <a:ext cx="900493" cy="16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535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 b="1">
          <a:solidFill>
            <a:schemeClr val="accent1"/>
          </a:solidFill>
          <a:latin typeface="Arial Black" pitchFamily="34" charset="0"/>
        </a:defRPr>
      </a:lvl5pPr>
      <a:lvl6pPr marL="60958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Arial Black" pitchFamily="34" charset="0"/>
        </a:defRPr>
      </a:lvl6pPr>
      <a:lvl7pPr marL="121917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Arial Black" pitchFamily="34" charset="0"/>
        </a:defRPr>
      </a:lvl7pPr>
      <a:lvl8pPr marL="182875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Arial Black" pitchFamily="34" charset="0"/>
        </a:defRPr>
      </a:lvl8pPr>
      <a:lvl9pPr marL="2438339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Arial Black" pitchFamily="34" charset="0"/>
        </a:defRPr>
      </a:lvl9pPr>
    </p:titleStyle>
    <p:bodyStyle>
      <a:lvl1pPr marL="304792" indent="-304792" algn="l" rtl="0" eaLnBrk="1" fontAlgn="base" hangingPunct="1">
        <a:lnSpc>
          <a:spcPct val="100000"/>
        </a:lnSpc>
        <a:spcBef>
          <a:spcPts val="16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867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766214" indent="-311143" algn="l" rtl="0" eaLnBrk="1" fontAlgn="base" hangingPunct="1">
        <a:lnSpc>
          <a:spcPct val="100000"/>
        </a:lnSpc>
        <a:spcBef>
          <a:spcPts val="4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6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1212820" indent="-294210" algn="l" rtl="0" eaLnBrk="1" fontAlgn="base" hangingPunct="1">
        <a:lnSpc>
          <a:spcPct val="100000"/>
        </a:lnSpc>
        <a:spcBef>
          <a:spcPts val="4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333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661542" indent="-296326" algn="l" rtl="0" eaLnBrk="1" fontAlgn="base" hangingPunct="1">
        <a:lnSpc>
          <a:spcPct val="90000"/>
        </a:lnSpc>
        <a:spcBef>
          <a:spcPts val="4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333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2144130" indent="-315376" algn="l" rtl="0" eaLnBrk="1" fontAlgn="base" hangingPunct="1">
        <a:lnSpc>
          <a:spcPct val="90000"/>
        </a:lnSpc>
        <a:spcBef>
          <a:spcPts val="1067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24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753715" indent="-315376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133">
          <a:solidFill>
            <a:schemeClr val="accent1"/>
          </a:solidFill>
          <a:latin typeface="+mn-lt"/>
        </a:defRPr>
      </a:lvl6pPr>
      <a:lvl7pPr marL="3363300" indent="-315376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133">
          <a:solidFill>
            <a:schemeClr val="accent1"/>
          </a:solidFill>
          <a:latin typeface="+mn-lt"/>
        </a:defRPr>
      </a:lvl7pPr>
      <a:lvl8pPr marL="3972885" indent="-315376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133">
          <a:solidFill>
            <a:schemeClr val="accent1"/>
          </a:solidFill>
          <a:latin typeface="+mn-lt"/>
        </a:defRPr>
      </a:lvl8pPr>
      <a:lvl9pPr marL="4582469" indent="-315376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133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84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Firmware update – RACADM vs </a:t>
            </a:r>
            <a:r>
              <a:rPr lang="en-US" smtClean="0"/>
              <a:t>WSMAN Gap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0307754"/>
              </p:ext>
            </p:extLst>
          </p:nvPr>
        </p:nvGraphicFramePr>
        <p:xfrm>
          <a:off x="365125" y="1706563"/>
          <a:ext cx="10607676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512"/>
                <a:gridCol w="4189445"/>
                <a:gridCol w="43947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RACADM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WSMAN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Procedure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1.Pack</a:t>
                      </a:r>
                      <a:r>
                        <a:rPr lang="en-US" sz="1400" baseline="0" dirty="0" smtClean="0"/>
                        <a:t> firmware image into </a:t>
                      </a:r>
                      <a:r>
                        <a:rPr lang="en-US" sz="1400" baseline="0" dirty="0" err="1" smtClean="0"/>
                        <a:t>skupack</a:t>
                      </a:r>
                      <a:r>
                        <a:rPr lang="en-US" sz="1400" baseline="0" dirty="0" smtClean="0"/>
                        <a:t> or upload to http web server;</a:t>
                      </a:r>
                    </a:p>
                    <a:p>
                      <a:r>
                        <a:rPr lang="en-US" sz="1400" baseline="0" dirty="0" smtClean="0"/>
                        <a:t>2.Pack RACADM binary into </a:t>
                      </a:r>
                      <a:r>
                        <a:rPr lang="en-US" sz="1400" baseline="0" dirty="0" err="1" smtClean="0"/>
                        <a:t>RackHD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1.Create</a:t>
                      </a:r>
                      <a:r>
                        <a:rPr lang="en-US" sz="1400" baseline="0" dirty="0" smtClean="0"/>
                        <a:t> Dell firmware repo mirror share folder;</a:t>
                      </a:r>
                    </a:p>
                    <a:p>
                      <a:r>
                        <a:rPr lang="en-US" sz="1400" baseline="0" dirty="0" smtClean="0"/>
                        <a:t>2.Start SMI service </a:t>
                      </a:r>
                      <a:r>
                        <a:rPr lang="en-US" sz="1400" baseline="0" dirty="0" err="1" smtClean="0"/>
                        <a:t>docker</a:t>
                      </a:r>
                      <a:r>
                        <a:rPr lang="en-US" sz="1400" baseline="0" dirty="0" smtClean="0"/>
                        <a:t>/jar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Taskgraph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 both</a:t>
                      </a:r>
                      <a:r>
                        <a:rPr lang="en-US" sz="1400" baseline="0" dirty="0" smtClean="0"/>
                        <a:t> on-</a:t>
                      </a:r>
                      <a:r>
                        <a:rPr lang="en-US" sz="1400" baseline="0" dirty="0" err="1" smtClean="0"/>
                        <a:t>taskgraph</a:t>
                      </a:r>
                      <a:r>
                        <a:rPr lang="en-US" sz="1400" baseline="0" dirty="0" smtClean="0"/>
                        <a:t> and Dell </a:t>
                      </a:r>
                      <a:r>
                        <a:rPr lang="en-US" sz="1400" baseline="0" dirty="0" err="1" smtClean="0"/>
                        <a:t>skupack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Only in on-</a:t>
                      </a:r>
                      <a:r>
                        <a:rPr lang="en-US" sz="1400" dirty="0" err="1" smtClean="0"/>
                        <a:t>taskgraph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External server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http web server or N/A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nfs</a:t>
                      </a:r>
                      <a:r>
                        <a:rPr lang="en-US" sz="1400" baseline="0" dirty="0" smtClean="0"/>
                        <a:t> or </a:t>
                      </a:r>
                      <a:r>
                        <a:rPr lang="en-US" sz="1400" baseline="0" dirty="0" err="1" smtClean="0"/>
                        <a:t>cifs</a:t>
                      </a:r>
                      <a:r>
                        <a:rPr lang="en-US" sz="1400" baseline="0" dirty="0" smtClean="0"/>
                        <a:t> share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Can</a:t>
                      </a:r>
                      <a:r>
                        <a:rPr lang="en-US" sz="2000" baseline="0" dirty="0" smtClean="0"/>
                        <a:t> downgrade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Single</a:t>
                      </a:r>
                      <a:r>
                        <a:rPr lang="en-US" sz="1800" baseline="0" dirty="0" smtClean="0"/>
                        <a:t> firmware update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Only support update all to latest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Opperation</a:t>
                      </a:r>
                      <a:r>
                        <a:rPr lang="en-US" sz="2000" dirty="0" smtClean="0"/>
                        <a:t> complexity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Slow, user</a:t>
                      </a:r>
                      <a:r>
                        <a:rPr lang="en-US" sz="1400" baseline="0" dirty="0" smtClean="0"/>
                        <a:t> need update firmware one by one </a:t>
                      </a:r>
                      <a:r>
                        <a:rPr lang="en-US" sz="1400" baseline="0" dirty="0" err="1" smtClean="0"/>
                        <a:t>taskgraph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Fast, Update </a:t>
                      </a:r>
                      <a:r>
                        <a:rPr lang="en-US" sz="1400" dirty="0" err="1" smtClean="0"/>
                        <a:t>everythin</a:t>
                      </a:r>
                      <a:r>
                        <a:rPr lang="en-US" sz="1400" dirty="0" smtClean="0"/>
                        <a:t> in one </a:t>
                      </a:r>
                      <a:r>
                        <a:rPr lang="en-US" sz="1400" dirty="0" err="1" smtClean="0"/>
                        <a:t>taskgraph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725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16_DellEMC_ppt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llEMC_PPT_Template_16x9" id="{B8B5C6D0-E3FF-4310-9DCF-1B14F86F2E69}" vid="{627FB30F-31F4-4FBE-8A3A-F7BC81DAC0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94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Museo For Dell 300</vt:lpstr>
      <vt:lpstr>Museo Sans For Dell</vt:lpstr>
      <vt:lpstr>Arial</vt:lpstr>
      <vt:lpstr>Arial Black</vt:lpstr>
      <vt:lpstr>Calibri</vt:lpstr>
      <vt:lpstr>Calibri Light</vt:lpstr>
      <vt:lpstr>Courier New</vt:lpstr>
      <vt:lpstr>Wingdings</vt:lpstr>
      <vt:lpstr>Office Theme</vt:lpstr>
      <vt:lpstr>2016_DellEMC_ppt_template</vt:lpstr>
      <vt:lpstr>Firmware update – RACADM vs WSMAN Gap</vt:lpstr>
    </vt:vector>
  </TitlesOfParts>
  <Company>EMC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Set evaluate Checklist – firmware update</dc:title>
  <dc:creator>Luo, Norton</dc:creator>
  <cp:lastModifiedBy>Luo, Norton</cp:lastModifiedBy>
  <cp:revision>14</cp:revision>
  <dcterms:created xsi:type="dcterms:W3CDTF">2017-09-21T03:41:27Z</dcterms:created>
  <dcterms:modified xsi:type="dcterms:W3CDTF">2017-10-19T03:40:37Z</dcterms:modified>
</cp:coreProperties>
</file>