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C8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3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0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3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1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7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1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3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9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EE95-B2CE-4571-9BA2-8C3DC03236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0CAA-95EA-44BA-90C2-CF481F985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1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72"/>
          <p:cNvSpPr txBox="1"/>
          <p:nvPr/>
        </p:nvSpPr>
        <p:spPr>
          <a:xfrm>
            <a:off x="332775" y="380047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Version bump commit: 1</a:t>
            </a:r>
            <a:r>
              <a:rPr lang="en-US" altLang="zh-CN" sz="800" dirty="0" smtClean="0"/>
              <a:t>.2.0</a:t>
            </a:r>
            <a:r>
              <a:rPr lang="en-US" sz="800" dirty="0" smtClean="0">
                <a:sym typeface="Wingdings" panose="05000000000000000000" pitchFamily="2" charset="2"/>
              </a:rPr>
              <a:t> 1</a:t>
            </a:r>
            <a:r>
              <a:rPr lang="en-US" altLang="zh-CN" sz="800" dirty="0" smtClean="0">
                <a:sym typeface="Wingdings" panose="05000000000000000000" pitchFamily="2" charset="2"/>
              </a:rPr>
              <a:t>.3.0</a:t>
            </a:r>
            <a:endParaRPr lang="en-US" sz="800" dirty="0"/>
          </a:p>
        </p:txBody>
      </p:sp>
      <p:sp>
        <p:nvSpPr>
          <p:cNvPr id="19" name="Oval 18"/>
          <p:cNvSpPr/>
          <p:nvPr/>
        </p:nvSpPr>
        <p:spPr>
          <a:xfrm>
            <a:off x="167862" y="407397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74938" y="167573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8"/>
          <p:cNvSpPr txBox="1"/>
          <p:nvPr/>
        </p:nvSpPr>
        <p:spPr>
          <a:xfrm>
            <a:off x="332775" y="139281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Normal commit on master</a:t>
            </a:r>
            <a:endParaRPr lang="en-US" sz="800" dirty="0"/>
          </a:p>
        </p:txBody>
      </p:sp>
      <p:sp>
        <p:nvSpPr>
          <p:cNvPr id="22" name="Oval 21"/>
          <p:cNvSpPr/>
          <p:nvPr/>
        </p:nvSpPr>
        <p:spPr>
          <a:xfrm>
            <a:off x="167861" y="654325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extBox 80"/>
          <p:cNvSpPr txBox="1"/>
          <p:nvPr/>
        </p:nvSpPr>
        <p:spPr>
          <a:xfrm>
            <a:off x="322988" y="634849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Hot Fixes</a:t>
            </a:r>
            <a:endParaRPr lang="en-US" sz="800" dirty="0"/>
          </a:p>
        </p:txBody>
      </p:sp>
      <p:sp>
        <p:nvSpPr>
          <p:cNvPr id="26" name="6-Point Star 25"/>
          <p:cNvSpPr/>
          <p:nvPr/>
        </p:nvSpPr>
        <p:spPr>
          <a:xfrm>
            <a:off x="2267440" y="143718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TextBox 94"/>
          <p:cNvSpPr txBox="1"/>
          <p:nvPr/>
        </p:nvSpPr>
        <p:spPr>
          <a:xfrm>
            <a:off x="2461568" y="142819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Git tag: release/1.3.0-rc</a:t>
            </a:r>
            <a:endParaRPr lang="en-US" sz="800" dirty="0"/>
          </a:p>
        </p:txBody>
      </p:sp>
      <p:sp>
        <p:nvSpPr>
          <p:cNvPr id="28" name="6-Point Star 27"/>
          <p:cNvSpPr/>
          <p:nvPr/>
        </p:nvSpPr>
        <p:spPr>
          <a:xfrm>
            <a:off x="2258715" y="407181"/>
            <a:ext cx="164757" cy="181233"/>
          </a:xfrm>
          <a:prstGeom prst="star6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TextBox 96"/>
          <p:cNvSpPr txBox="1"/>
          <p:nvPr/>
        </p:nvSpPr>
        <p:spPr>
          <a:xfrm>
            <a:off x="2452843" y="406282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Git tag: release/1.3.0</a:t>
            </a:r>
            <a:endParaRPr lang="en-US" sz="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33752" y="2672179"/>
            <a:ext cx="9737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552456" y="258980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864517" y="258980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203621" y="2593266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485337" y="258980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797398" y="258980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289808" y="2919467"/>
            <a:ext cx="0" cy="261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68378" y="3069337"/>
            <a:ext cx="9214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736845" y="3093100"/>
            <a:ext cx="838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76106" y="2962295"/>
            <a:ext cx="692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Sprint N</a:t>
            </a:r>
            <a:endParaRPr lang="en-US" sz="1100" dirty="0"/>
          </a:p>
        </p:txBody>
      </p:sp>
      <p:sp>
        <p:nvSpPr>
          <p:cNvPr id="81" name="Oval 80"/>
          <p:cNvSpPr/>
          <p:nvPr/>
        </p:nvSpPr>
        <p:spPr>
          <a:xfrm>
            <a:off x="861891" y="258980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36503" y="1450197"/>
            <a:ext cx="205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1. Sprint ends. “Timer“ triggers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" name="6-Point Star 82"/>
          <p:cNvSpPr/>
          <p:nvPr/>
        </p:nvSpPr>
        <p:spPr>
          <a:xfrm>
            <a:off x="3154258" y="1791835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83" idx="2"/>
          </p:cNvCxnSpPr>
          <p:nvPr/>
        </p:nvCxnSpPr>
        <p:spPr>
          <a:xfrm flipH="1">
            <a:off x="3236636" y="1973068"/>
            <a:ext cx="1" cy="40011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401393" y="1721233"/>
            <a:ext cx="2606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1.1: apply 1.3.0-rc tag to all repo’s head</a:t>
            </a:r>
          </a:p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altLang="zh-CN" sz="1100" dirty="0" smtClean="0">
                <a:solidFill>
                  <a:schemeClr val="accent1">
                    <a:lumMod val="75000"/>
                  </a:schemeClr>
                </a:solidFill>
              </a:rPr>
              <a:t>.2: bump version to 1.3.0 (yellow ball )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01393" y="2073826"/>
            <a:ext cx="2048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1.3: sprint regression(weekend)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88924" y="2606995"/>
            <a:ext cx="1302532" cy="1475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Sprint regression</a:t>
            </a:r>
            <a:endParaRPr lang="en-US" sz="8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3289807" y="2904581"/>
            <a:ext cx="0" cy="261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7273479" y="3066290"/>
            <a:ext cx="9214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3291938" y="3074812"/>
            <a:ext cx="838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231199" y="2944007"/>
            <a:ext cx="1218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Sprint N+1</a:t>
            </a:r>
            <a:endParaRPr lang="en-US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6139678" y="2247172"/>
            <a:ext cx="2267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. CC review the regression result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Image result for reviewer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82" y="1834859"/>
            <a:ext cx="343969" cy="34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Arrow Connector 43"/>
          <p:cNvCxnSpPr/>
          <p:nvPr/>
        </p:nvCxnSpPr>
        <p:spPr>
          <a:xfrm flipH="1">
            <a:off x="4956104" y="2191819"/>
            <a:ext cx="1051422" cy="3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>
            <a:off x="6681007" y="980083"/>
            <a:ext cx="222795" cy="1114196"/>
          </a:xfrm>
          <a:prstGeom prst="leftBrace">
            <a:avLst>
              <a:gd name="adj1" fmla="val 42941"/>
              <a:gd name="adj2" fmla="val 828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7061108" y="829531"/>
            <a:ext cx="5210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altLang="zh-CN" sz="1100" dirty="0" smtClean="0">
                <a:solidFill>
                  <a:schemeClr val="accent1">
                    <a:lumMod val="75000"/>
                  </a:schemeClr>
                </a:solidFill>
              </a:rPr>
              <a:t>.1:  sign off release : add 1.3.0 tag.  And release build/published auto run.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" name="6-Point Star 101"/>
          <p:cNvSpPr/>
          <p:nvPr/>
        </p:nvSpPr>
        <p:spPr>
          <a:xfrm>
            <a:off x="8324900" y="561271"/>
            <a:ext cx="164757" cy="181233"/>
          </a:xfrm>
          <a:prstGeom prst="star6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47" name="Curved Connector 46"/>
          <p:cNvCxnSpPr>
            <a:endCxn id="102" idx="4"/>
          </p:cNvCxnSpPr>
          <p:nvPr/>
        </p:nvCxnSpPr>
        <p:spPr>
          <a:xfrm flipV="1">
            <a:off x="3218880" y="606579"/>
            <a:ext cx="5106020" cy="770040"/>
          </a:xfrm>
          <a:prstGeom prst="curvedConnector3">
            <a:avLst>
              <a:gd name="adj1" fmla="val -322"/>
            </a:avLst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7068558" y="1222723"/>
            <a:ext cx="5210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altLang="zh-CN" sz="1100" dirty="0" smtClean="0">
                <a:solidFill>
                  <a:schemeClr val="accent1">
                    <a:lumMod val="75000"/>
                  </a:schemeClr>
                </a:solidFill>
              </a:rPr>
              <a:t>.2:  abandon release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068558" y="1624935"/>
            <a:ext cx="5210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altLang="zh-CN" sz="1100" dirty="0" smtClean="0">
                <a:solidFill>
                  <a:schemeClr val="accent1">
                    <a:lumMod val="75000"/>
                  </a:schemeClr>
                </a:solidFill>
              </a:rPr>
              <a:t>.3:  hot fixed needed. See next page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3148251" y="2607730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33752" y="2672179"/>
            <a:ext cx="9737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552456" y="258980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64517" y="258980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03621" y="2593266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5337" y="258980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97398" y="258980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36502" y="2593266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89808" y="2919467"/>
            <a:ext cx="0" cy="261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68378" y="3069337"/>
            <a:ext cx="9214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36845" y="3093100"/>
            <a:ext cx="838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76106" y="2962295"/>
            <a:ext cx="692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Sprint N</a:t>
            </a:r>
            <a:endParaRPr lang="en-US" sz="1100" dirty="0"/>
          </a:p>
        </p:txBody>
      </p:sp>
      <p:sp>
        <p:nvSpPr>
          <p:cNvPr id="20" name="Oval 19"/>
          <p:cNvSpPr/>
          <p:nvPr/>
        </p:nvSpPr>
        <p:spPr>
          <a:xfrm>
            <a:off x="861891" y="258980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6-Point Star 21"/>
          <p:cNvSpPr/>
          <p:nvPr/>
        </p:nvSpPr>
        <p:spPr>
          <a:xfrm>
            <a:off x="3154258" y="1791835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2" idx="2"/>
          </p:cNvCxnSpPr>
          <p:nvPr/>
        </p:nvCxnSpPr>
        <p:spPr>
          <a:xfrm flipH="1">
            <a:off x="3236636" y="1973068"/>
            <a:ext cx="1" cy="40011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88924" y="2606995"/>
            <a:ext cx="1302532" cy="1475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Sprint regression (rc1)</a:t>
            </a:r>
            <a:endParaRPr lang="en-US" sz="7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8194909" y="2934708"/>
            <a:ext cx="0" cy="261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89807" y="2904581"/>
            <a:ext cx="0" cy="261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273479" y="3066290"/>
            <a:ext cx="9214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291938" y="3074812"/>
            <a:ext cx="838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31199" y="2944007"/>
            <a:ext cx="820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Sprint N+1</a:t>
            </a:r>
            <a:endParaRPr lang="en-US" sz="1100" dirty="0"/>
          </a:p>
        </p:txBody>
      </p:sp>
      <p:sp>
        <p:nvSpPr>
          <p:cNvPr id="37" name="Oval 36"/>
          <p:cNvSpPr/>
          <p:nvPr/>
        </p:nvSpPr>
        <p:spPr>
          <a:xfrm>
            <a:off x="3148251" y="2589442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62155" y="1471222"/>
            <a:ext cx="677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1.3.0-rc</a:t>
            </a:r>
            <a:endParaRPr lang="en-US" sz="1000" dirty="0"/>
          </a:p>
        </p:txBody>
      </p:sp>
      <p:sp>
        <p:nvSpPr>
          <p:cNvPr id="38" name="TextBox 72"/>
          <p:cNvSpPr txBox="1"/>
          <p:nvPr/>
        </p:nvSpPr>
        <p:spPr>
          <a:xfrm>
            <a:off x="332775" y="380047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Version bump commit: 1</a:t>
            </a:r>
            <a:r>
              <a:rPr lang="en-US" altLang="zh-CN" sz="800" dirty="0" smtClean="0"/>
              <a:t>.2.0</a:t>
            </a:r>
            <a:r>
              <a:rPr lang="en-US" sz="800" dirty="0" smtClean="0">
                <a:sym typeface="Wingdings" panose="05000000000000000000" pitchFamily="2" charset="2"/>
              </a:rPr>
              <a:t> 1</a:t>
            </a:r>
            <a:r>
              <a:rPr lang="en-US" altLang="zh-CN" sz="800" dirty="0" smtClean="0">
                <a:sym typeface="Wingdings" panose="05000000000000000000" pitchFamily="2" charset="2"/>
              </a:rPr>
              <a:t>.3.0</a:t>
            </a:r>
            <a:endParaRPr lang="en-US" sz="800" dirty="0"/>
          </a:p>
        </p:txBody>
      </p:sp>
      <p:sp>
        <p:nvSpPr>
          <p:cNvPr id="39" name="Oval 38"/>
          <p:cNvSpPr/>
          <p:nvPr/>
        </p:nvSpPr>
        <p:spPr>
          <a:xfrm>
            <a:off x="167862" y="407397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74938" y="167573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1" name="TextBox 78"/>
          <p:cNvSpPr txBox="1"/>
          <p:nvPr/>
        </p:nvSpPr>
        <p:spPr>
          <a:xfrm>
            <a:off x="332775" y="139281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Normal commit on master</a:t>
            </a:r>
            <a:endParaRPr lang="en-US" sz="800" dirty="0"/>
          </a:p>
        </p:txBody>
      </p:sp>
      <p:sp>
        <p:nvSpPr>
          <p:cNvPr id="42" name="Oval 41"/>
          <p:cNvSpPr/>
          <p:nvPr/>
        </p:nvSpPr>
        <p:spPr>
          <a:xfrm>
            <a:off x="167861" y="654325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" name="TextBox 80"/>
          <p:cNvSpPr txBox="1"/>
          <p:nvPr/>
        </p:nvSpPr>
        <p:spPr>
          <a:xfrm>
            <a:off x="322988" y="634849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Hot Fixes</a:t>
            </a:r>
            <a:endParaRPr lang="en-US" sz="800" dirty="0"/>
          </a:p>
        </p:txBody>
      </p:sp>
      <p:sp>
        <p:nvSpPr>
          <p:cNvPr id="44" name="6-Point Star 43"/>
          <p:cNvSpPr/>
          <p:nvPr/>
        </p:nvSpPr>
        <p:spPr>
          <a:xfrm>
            <a:off x="2267440" y="143718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TextBox 94"/>
          <p:cNvSpPr txBox="1"/>
          <p:nvPr/>
        </p:nvSpPr>
        <p:spPr>
          <a:xfrm>
            <a:off x="2461568" y="142819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Git tag: release/1.3.0-rc</a:t>
            </a:r>
            <a:endParaRPr lang="en-US" sz="800" dirty="0"/>
          </a:p>
        </p:txBody>
      </p:sp>
      <p:sp>
        <p:nvSpPr>
          <p:cNvPr id="46" name="6-Point Star 45"/>
          <p:cNvSpPr/>
          <p:nvPr/>
        </p:nvSpPr>
        <p:spPr>
          <a:xfrm>
            <a:off x="2258715" y="407181"/>
            <a:ext cx="164757" cy="181233"/>
          </a:xfrm>
          <a:prstGeom prst="star6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TextBox 96"/>
          <p:cNvSpPr txBox="1"/>
          <p:nvPr/>
        </p:nvSpPr>
        <p:spPr>
          <a:xfrm>
            <a:off x="2452843" y="406282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Git tag: release/1.3.0</a:t>
            </a:r>
            <a:endParaRPr lang="en-US" sz="800" dirty="0"/>
          </a:p>
        </p:txBody>
      </p:sp>
      <p:sp>
        <p:nvSpPr>
          <p:cNvPr id="48" name="Oval 47"/>
          <p:cNvSpPr/>
          <p:nvPr/>
        </p:nvSpPr>
        <p:spPr>
          <a:xfrm>
            <a:off x="5085431" y="2030054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49" name="Curved Connector 48"/>
          <p:cNvCxnSpPr>
            <a:stCxn id="37" idx="7"/>
            <a:endCxn id="48" idx="2"/>
          </p:cNvCxnSpPr>
          <p:nvPr/>
        </p:nvCxnSpPr>
        <p:spPr>
          <a:xfrm rot="5400000" flipH="1" flipV="1">
            <a:off x="3936587" y="1464727"/>
            <a:ext cx="501137" cy="1796551"/>
          </a:xfrm>
          <a:prstGeom prst="curvedConnector2">
            <a:avLst/>
          </a:prstGeom>
          <a:ln>
            <a:solidFill>
              <a:srgbClr val="FFC000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911609" y="1717443"/>
            <a:ext cx="677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hotfix</a:t>
            </a:r>
            <a:endParaRPr lang="en-US" sz="1000" dirty="0"/>
          </a:p>
        </p:txBody>
      </p:sp>
      <p:sp>
        <p:nvSpPr>
          <p:cNvPr id="51" name="Rectangle 50"/>
          <p:cNvSpPr/>
          <p:nvPr/>
        </p:nvSpPr>
        <p:spPr>
          <a:xfrm>
            <a:off x="5362729" y="2049021"/>
            <a:ext cx="1302532" cy="1475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Sprint regression(rc2)</a:t>
            </a:r>
            <a:endParaRPr lang="en-US" sz="700" dirty="0"/>
          </a:p>
        </p:txBody>
      </p:sp>
      <p:sp>
        <p:nvSpPr>
          <p:cNvPr id="52" name="6-Point Star 51"/>
          <p:cNvSpPr/>
          <p:nvPr/>
        </p:nvSpPr>
        <p:spPr>
          <a:xfrm>
            <a:off x="5089278" y="1076399"/>
            <a:ext cx="164757" cy="181233"/>
          </a:xfrm>
          <a:prstGeom prst="star6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2" idx="2"/>
          </p:cNvCxnSpPr>
          <p:nvPr/>
        </p:nvCxnSpPr>
        <p:spPr>
          <a:xfrm flipH="1">
            <a:off x="5171656" y="1257632"/>
            <a:ext cx="1" cy="40011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897175" y="755786"/>
            <a:ext cx="677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1.3.0-rc2</a:t>
            </a:r>
            <a:endParaRPr lang="en-US" sz="1000" dirty="0"/>
          </a:p>
        </p:txBody>
      </p:sp>
      <p:pic>
        <p:nvPicPr>
          <p:cNvPr id="59" name="Picture 2" descr="Image result for reviewer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926" y="2441586"/>
            <a:ext cx="343969" cy="34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Oval 59"/>
          <p:cNvSpPr/>
          <p:nvPr/>
        </p:nvSpPr>
        <p:spPr>
          <a:xfrm>
            <a:off x="5042995" y="2617486"/>
            <a:ext cx="170993" cy="170993"/>
          </a:xfrm>
          <a:prstGeom prst="ellipse">
            <a:avLst/>
          </a:prstGeom>
          <a:solidFill>
            <a:srgbClr val="2D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/>
              <a:t>x</a:t>
            </a:r>
            <a:endParaRPr lang="en-US" sz="1200" b="1" dirty="0"/>
          </a:p>
        </p:txBody>
      </p:sp>
      <p:pic>
        <p:nvPicPr>
          <p:cNvPr id="61" name="Picture 2" descr="Image result for reviewer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063" y="1864928"/>
            <a:ext cx="343969" cy="34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6-Point Star 61"/>
          <p:cNvSpPr/>
          <p:nvPr/>
        </p:nvSpPr>
        <p:spPr>
          <a:xfrm>
            <a:off x="7364780" y="1659320"/>
            <a:ext cx="164757" cy="181233"/>
          </a:xfrm>
          <a:prstGeom prst="star6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593634" y="1622520"/>
            <a:ext cx="677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1.3.0</a:t>
            </a:r>
            <a:endParaRPr lang="en-US" sz="1000" dirty="0"/>
          </a:p>
        </p:txBody>
      </p:sp>
      <p:cxnSp>
        <p:nvCxnSpPr>
          <p:cNvPr id="64" name="Curved Connector 63"/>
          <p:cNvCxnSpPr>
            <a:stCxn id="54" idx="0"/>
            <a:endCxn id="62" idx="5"/>
          </p:cNvCxnSpPr>
          <p:nvPr/>
        </p:nvCxnSpPr>
        <p:spPr>
          <a:xfrm rot="16200000" flipH="1">
            <a:off x="5889689" y="101851"/>
            <a:ext cx="903534" cy="2211405"/>
          </a:xfrm>
          <a:prstGeom prst="curvedConnector3">
            <a:avLst>
              <a:gd name="adj1" fmla="val -25301"/>
            </a:avLst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997780" y="1847855"/>
            <a:ext cx="1061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C000"/>
                </a:solidFill>
              </a:rPr>
              <a:t>branch</a:t>
            </a:r>
            <a:endParaRPr lang="en-US" sz="1050" dirty="0">
              <a:solidFill>
                <a:srgbClr val="FFC000"/>
              </a:solidFill>
            </a:endParaRPr>
          </a:p>
        </p:txBody>
      </p:sp>
      <p:cxnSp>
        <p:nvCxnSpPr>
          <p:cNvPr id="69" name="Curved Connector 68"/>
          <p:cNvCxnSpPr>
            <a:endCxn id="62" idx="1"/>
          </p:cNvCxnSpPr>
          <p:nvPr/>
        </p:nvCxnSpPr>
        <p:spPr>
          <a:xfrm rot="16200000" flipV="1">
            <a:off x="7292588" y="2032195"/>
            <a:ext cx="876575" cy="402675"/>
          </a:xfrm>
          <a:prstGeom prst="curvedConnector2">
            <a:avLst/>
          </a:prstGeom>
          <a:ln>
            <a:solidFill>
              <a:srgbClr val="FFC000"/>
            </a:solidFill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854366" y="2572211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936249" y="2066383"/>
            <a:ext cx="20347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C000"/>
                </a:solidFill>
              </a:rPr>
              <a:t>Branch merged back then die</a:t>
            </a:r>
            <a:endParaRPr lang="en-US" sz="1050" dirty="0">
              <a:solidFill>
                <a:srgbClr val="FFC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7213" y="3977196"/>
            <a:ext cx="6477696" cy="1189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 “Hot fix on Branch” or “Hot fix on master”</a:t>
            </a:r>
          </a:p>
          <a:p>
            <a:pPr algn="ctr"/>
            <a:r>
              <a:rPr lang="en-US" dirty="0" smtClean="0"/>
              <a:t>Still </a:t>
            </a:r>
            <a:r>
              <a:rPr lang="en-US" sz="2400" b="1" dirty="0" smtClean="0"/>
              <a:t>T.B.D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877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157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EMC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Pan, Peter</dc:creator>
  <cp:lastModifiedBy>Pan, Peter</cp:lastModifiedBy>
  <cp:revision>70</cp:revision>
  <dcterms:created xsi:type="dcterms:W3CDTF">2017-03-07T02:21:26Z</dcterms:created>
  <dcterms:modified xsi:type="dcterms:W3CDTF">2017-03-07T07:29:54Z</dcterms:modified>
</cp:coreProperties>
</file>