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4" r:id="rId3"/>
    <p:sldId id="271" r:id="rId4"/>
    <p:sldId id="272" r:id="rId5"/>
    <p:sldId id="273" r:id="rId6"/>
    <p:sldId id="258" r:id="rId7"/>
    <p:sldId id="261" r:id="rId8"/>
    <p:sldId id="259" r:id="rId9"/>
    <p:sldId id="266" r:id="rId10"/>
    <p:sldId id="270" r:id="rId11"/>
    <p:sldId id="262" r:id="rId12"/>
    <p:sldId id="263" r:id="rId13"/>
    <p:sldId id="268" r:id="rId14"/>
    <p:sldId id="275" r:id="rId15"/>
    <p:sldId id="264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3DBC-4CC5-4672-B058-ADF039115D2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D26-CAA7-428A-BE42-25BDBD0D8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64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3DBC-4CC5-4672-B058-ADF039115D2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D26-CAA7-428A-BE42-25BDBD0D8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0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3DBC-4CC5-4672-B058-ADF039115D2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D26-CAA7-428A-BE42-25BDBD0D8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71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14459" cy="6870633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365759" y="384153"/>
            <a:ext cx="6934388" cy="2215991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72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365761" y="3002845"/>
            <a:ext cx="6934388" cy="41036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667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178" y="5832092"/>
            <a:ext cx="2174205" cy="38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49451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3DBC-4CC5-4672-B058-ADF039115D2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D26-CAA7-428A-BE42-25BDBD0D8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9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3DBC-4CC5-4672-B058-ADF039115D2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D26-CAA7-428A-BE42-25BDBD0D8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0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3DBC-4CC5-4672-B058-ADF039115D2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D26-CAA7-428A-BE42-25BDBD0D8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3DBC-4CC5-4672-B058-ADF039115D2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D26-CAA7-428A-BE42-25BDBD0D8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9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3DBC-4CC5-4672-B058-ADF039115D2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D26-CAA7-428A-BE42-25BDBD0D8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7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3DBC-4CC5-4672-B058-ADF039115D2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D26-CAA7-428A-BE42-25BDBD0D8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0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3DBC-4CC5-4672-B058-ADF039115D2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D26-CAA7-428A-BE42-25BDBD0D8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3DBC-4CC5-4672-B058-ADF039115D2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D26-CAA7-428A-BE42-25BDBD0D8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6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A3DBC-4CC5-4672-B058-ADF039115D26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D26-CAA7-428A-BE42-25BDBD0D8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0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l.bintray.com/rackhd/debia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0404" y="1710930"/>
            <a:ext cx="11751596" cy="221599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8000" b="1" dirty="0" smtClean="0">
                <a:solidFill>
                  <a:schemeClr val="bg1"/>
                </a:solidFill>
              </a:rPr>
              <a:t>RackHD </a:t>
            </a:r>
            <a:br>
              <a:rPr lang="en-US" altLang="zh-CN" sz="8000" b="1" dirty="0" smtClean="0">
                <a:solidFill>
                  <a:schemeClr val="bg1"/>
                </a:solidFill>
              </a:rPr>
            </a:br>
            <a:r>
              <a:rPr lang="en-US" altLang="zh-CN" sz="5300" b="1" dirty="0" smtClean="0">
                <a:solidFill>
                  <a:schemeClr val="bg1"/>
                </a:solidFill>
              </a:rPr>
              <a:t>Release &amp; Branch</a:t>
            </a:r>
            <a:br>
              <a:rPr lang="en-US" altLang="zh-CN" sz="5300" b="1" dirty="0" smtClean="0">
                <a:solidFill>
                  <a:schemeClr val="bg1"/>
                </a:solidFill>
              </a:rPr>
            </a:br>
            <a:r>
              <a:rPr lang="en-US" altLang="zh-CN" sz="5300" b="1" dirty="0" smtClean="0">
                <a:solidFill>
                  <a:schemeClr val="bg1"/>
                </a:solidFill>
              </a:rPr>
              <a:t>Strategy </a:t>
            </a:r>
            <a:endParaRPr lang="en-US" sz="5333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2627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0404" y="1710930"/>
            <a:ext cx="11751596" cy="221599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8000" b="1" dirty="0" smtClean="0">
                <a:solidFill>
                  <a:schemeClr val="bg1"/>
                </a:solidFill>
              </a:rPr>
              <a:t>RackHD </a:t>
            </a:r>
            <a:br>
              <a:rPr lang="en-US" altLang="zh-CN" sz="8000" b="1" dirty="0" smtClean="0">
                <a:solidFill>
                  <a:schemeClr val="bg1"/>
                </a:solidFill>
              </a:rPr>
            </a:br>
            <a:r>
              <a:rPr lang="en-US" altLang="zh-CN" sz="8000" b="1" dirty="0" smtClean="0">
                <a:solidFill>
                  <a:schemeClr val="bg1"/>
                </a:solidFill>
              </a:rPr>
              <a:t>Release Strategy</a:t>
            </a:r>
            <a:endParaRPr lang="en-US" sz="5333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84081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2141837" y="1072212"/>
            <a:ext cx="4646118" cy="7177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81232" y="247135"/>
            <a:ext cx="3921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Version </a:t>
            </a:r>
            <a:r>
              <a:rPr lang="en-US" u="sng" dirty="0" smtClean="0"/>
              <a:t>Control</a:t>
            </a:r>
            <a:endParaRPr lang="en-US" u="sng" dirty="0"/>
          </a:p>
        </p:txBody>
      </p:sp>
      <p:sp>
        <p:nvSpPr>
          <p:cNvPr id="6" name="Rounded Rectangle 5"/>
          <p:cNvSpPr/>
          <p:nvPr/>
        </p:nvSpPr>
        <p:spPr>
          <a:xfrm>
            <a:off x="508588" y="1072718"/>
            <a:ext cx="1239530" cy="71717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err="1" smtClean="0"/>
              <a:t>Debian</a:t>
            </a:r>
            <a:r>
              <a:rPr lang="en-US" sz="1100" b="1" dirty="0" smtClean="0"/>
              <a:t> Package</a:t>
            </a:r>
            <a:endParaRPr lang="en-US" sz="11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170113" y="735075"/>
            <a:ext cx="1864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Nightly Build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76566" y="735074"/>
            <a:ext cx="3047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Sprint Release/Theme Release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56328" y="1144550"/>
            <a:ext cx="415065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 smtClean="0"/>
              <a:t>rackhd.deb</a:t>
            </a:r>
            <a:r>
              <a:rPr lang="en-US" sz="1100" dirty="0" smtClean="0"/>
              <a:t>:  1.2.3-20161201</a:t>
            </a:r>
            <a:r>
              <a:rPr lang="en-US" sz="800" dirty="0" smtClean="0"/>
              <a:t>UTC </a:t>
            </a:r>
            <a:r>
              <a:rPr lang="en-US" sz="1100" dirty="0" smtClean="0"/>
              <a:t>(build date)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on-</a:t>
            </a:r>
            <a:r>
              <a:rPr lang="en-US" sz="1100" dirty="0" err="1" smtClean="0"/>
              <a:t>xxx.deb</a:t>
            </a:r>
            <a:r>
              <a:rPr lang="en-US" sz="1100" dirty="0" smtClean="0"/>
              <a:t> </a:t>
            </a:r>
            <a:r>
              <a:rPr lang="en-US" sz="1100" dirty="0"/>
              <a:t>: </a:t>
            </a:r>
            <a:r>
              <a:rPr lang="en-US" sz="1100" dirty="0" smtClean="0"/>
              <a:t>1.2.3-20160818</a:t>
            </a:r>
            <a:r>
              <a:rPr lang="en-US" sz="800" dirty="0"/>
              <a:t>UTC</a:t>
            </a:r>
            <a:r>
              <a:rPr lang="en-US" sz="1100" dirty="0" smtClean="0"/>
              <a:t>-a33b67(commit-date + commit-hash)</a:t>
            </a:r>
            <a:endParaRPr lang="en-US" sz="1100" dirty="0"/>
          </a:p>
        </p:txBody>
      </p:sp>
      <p:sp>
        <p:nvSpPr>
          <p:cNvPr id="12" name="Rounded Rectangle 11"/>
          <p:cNvSpPr/>
          <p:nvPr/>
        </p:nvSpPr>
        <p:spPr>
          <a:xfrm>
            <a:off x="6921478" y="1070909"/>
            <a:ext cx="4646118" cy="7177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7235969" y="1161460"/>
            <a:ext cx="41506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 smtClean="0"/>
              <a:t>rackhd.deb</a:t>
            </a:r>
            <a:r>
              <a:rPr lang="en-US" sz="1100" dirty="0" smtClean="0"/>
              <a:t>:  1.2.3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on-</a:t>
            </a:r>
            <a:r>
              <a:rPr lang="en-US" sz="1100" dirty="0" err="1" smtClean="0"/>
              <a:t>xxx.deb</a:t>
            </a:r>
            <a:r>
              <a:rPr lang="en-US" sz="1100" dirty="0" smtClean="0"/>
              <a:t> </a:t>
            </a:r>
            <a:r>
              <a:rPr lang="en-US" sz="1100" dirty="0"/>
              <a:t>: </a:t>
            </a:r>
            <a:r>
              <a:rPr lang="en-US" sz="1100" dirty="0" smtClean="0"/>
              <a:t>1.2.3</a:t>
            </a:r>
            <a:endParaRPr lang="en-US" sz="1100" dirty="0"/>
          </a:p>
        </p:txBody>
      </p:sp>
      <p:sp>
        <p:nvSpPr>
          <p:cNvPr id="14" name="Rounded Rectangle 13"/>
          <p:cNvSpPr/>
          <p:nvPr/>
        </p:nvSpPr>
        <p:spPr>
          <a:xfrm>
            <a:off x="508588" y="1977206"/>
            <a:ext cx="1239530" cy="7888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/>
              <a:t>Docker</a:t>
            </a:r>
            <a:endParaRPr lang="en-US" sz="14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2141837" y="1959176"/>
            <a:ext cx="4646118" cy="78952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6" name="Rounded Rectangle 15"/>
          <p:cNvSpPr/>
          <p:nvPr/>
        </p:nvSpPr>
        <p:spPr>
          <a:xfrm>
            <a:off x="6921478" y="1975803"/>
            <a:ext cx="4646118" cy="78952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322803" y="1963523"/>
            <a:ext cx="491316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 docker-</a:t>
            </a:r>
            <a:r>
              <a:rPr lang="en-US" sz="1100" dirty="0" err="1"/>
              <a:t>compose.yml</a:t>
            </a:r>
            <a:r>
              <a:rPr lang="en-US" sz="1100" dirty="0"/>
              <a:t>, with specific version for each on-xxx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the docker-</a:t>
            </a:r>
            <a:r>
              <a:rPr lang="en-US" sz="1100" dirty="0" err="1"/>
              <a:t>compose.yml</a:t>
            </a:r>
            <a:r>
              <a:rPr lang="en-US" sz="1100" dirty="0"/>
              <a:t> </a:t>
            </a:r>
            <a:r>
              <a:rPr lang="en-US" sz="1100" dirty="0" smtClean="0"/>
              <a:t>file be named </a:t>
            </a:r>
            <a:r>
              <a:rPr lang="en-US" sz="1100" dirty="0"/>
              <a:t>as </a:t>
            </a:r>
            <a:r>
              <a:rPr lang="en-US" sz="1100" dirty="0" smtClean="0"/>
              <a:t>1.2.3-20161201</a:t>
            </a:r>
            <a:r>
              <a:rPr lang="en-US" sz="900" dirty="0"/>
              <a:t>UTC</a:t>
            </a:r>
            <a:r>
              <a:rPr lang="en-US" sz="1100" dirty="0" smtClean="0"/>
              <a:t> </a:t>
            </a:r>
            <a:r>
              <a:rPr lang="en-US" sz="1100" dirty="0"/>
              <a:t>(build date)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“tags” </a:t>
            </a:r>
            <a:r>
              <a:rPr lang="en-US" sz="1100" dirty="0"/>
              <a:t>of “on-core” / “on-task” aligns with above </a:t>
            </a:r>
            <a:r>
              <a:rPr lang="en-US" sz="1100" dirty="0" err="1"/>
              <a:t>yml</a:t>
            </a:r>
            <a:r>
              <a:rPr lang="en-US" sz="1100" dirty="0"/>
              <a:t> version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“tags” of other </a:t>
            </a:r>
            <a:r>
              <a:rPr lang="en-US" sz="1100" dirty="0"/>
              <a:t>on-xxx. : </a:t>
            </a:r>
            <a:r>
              <a:rPr lang="en-US" sz="1050" dirty="0" smtClean="0"/>
              <a:t>1.2.3-20160818</a:t>
            </a:r>
            <a:r>
              <a:rPr lang="en-US" sz="1050" dirty="0"/>
              <a:t>UTC</a:t>
            </a:r>
            <a:r>
              <a:rPr lang="en-US" sz="1050" dirty="0" smtClean="0"/>
              <a:t>-a33b67</a:t>
            </a:r>
            <a:r>
              <a:rPr lang="en-US" sz="1100" dirty="0" smtClean="0"/>
              <a:t>(commit-date </a:t>
            </a:r>
            <a:r>
              <a:rPr lang="en-US" sz="1100" dirty="0"/>
              <a:t>+ commit-hash)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43923" y="2108957"/>
            <a:ext cx="46875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docker image all  being “tag” with the same: 1.2.3</a:t>
            </a:r>
            <a:endParaRPr lang="en-US" sz="1100" dirty="0"/>
          </a:p>
        </p:txBody>
      </p:sp>
      <p:sp>
        <p:nvSpPr>
          <p:cNvPr id="19" name="Rounded Rectangle 18"/>
          <p:cNvSpPr/>
          <p:nvPr/>
        </p:nvSpPr>
        <p:spPr>
          <a:xfrm>
            <a:off x="508588" y="3052971"/>
            <a:ext cx="1239530" cy="788895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/>
              <a:t>Vagrant</a:t>
            </a:r>
            <a:endParaRPr lang="en-US" sz="1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508588" y="4065983"/>
            <a:ext cx="1239530" cy="78889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/>
              <a:t>OVA</a:t>
            </a:r>
            <a:endParaRPr lang="en-US" sz="14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508588" y="5159677"/>
            <a:ext cx="1239530" cy="78889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/>
              <a:t>NPM</a:t>
            </a:r>
            <a:endParaRPr lang="en-US" sz="14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2141837" y="3052971"/>
            <a:ext cx="4646118" cy="789529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3" name="Rounded Rectangle 22"/>
          <p:cNvSpPr/>
          <p:nvPr/>
        </p:nvSpPr>
        <p:spPr>
          <a:xfrm>
            <a:off x="6921478" y="3058330"/>
            <a:ext cx="4646118" cy="789529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5" name="Rounded Rectangle 24"/>
          <p:cNvSpPr/>
          <p:nvPr/>
        </p:nvSpPr>
        <p:spPr>
          <a:xfrm>
            <a:off x="2141837" y="4065983"/>
            <a:ext cx="4646118" cy="789529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6" name="Rounded Rectangle 25"/>
          <p:cNvSpPr/>
          <p:nvPr/>
        </p:nvSpPr>
        <p:spPr>
          <a:xfrm>
            <a:off x="6921478" y="4071342"/>
            <a:ext cx="4646118" cy="789529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7" name="Rounded Rectangle 26"/>
          <p:cNvSpPr/>
          <p:nvPr/>
        </p:nvSpPr>
        <p:spPr>
          <a:xfrm>
            <a:off x="2141837" y="5153684"/>
            <a:ext cx="4646118" cy="789529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8" name="Rounded Rectangle 27"/>
          <p:cNvSpPr/>
          <p:nvPr/>
        </p:nvSpPr>
        <p:spPr>
          <a:xfrm>
            <a:off x="6921478" y="5159043"/>
            <a:ext cx="4646118" cy="789529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2237348" y="3215135"/>
            <a:ext cx="44550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ATLAS only accept </a:t>
            </a:r>
            <a:r>
              <a:rPr lang="en-US" altLang="zh-CN" sz="1100" dirty="0" smtClean="0"/>
              <a:t>X.Y.Z version naming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so maybe use 0.12.07 to represent it’s a nightly build on 2016/12/07 (leading “0.” stands for nightly build, to tell with </a:t>
            </a:r>
            <a:r>
              <a:rPr lang="en-US" sz="1100" dirty="0" err="1" smtClean="0"/>
              <a:t>relesae</a:t>
            </a:r>
            <a:r>
              <a:rPr lang="en-US" sz="1100" dirty="0" smtClean="0"/>
              <a:t>)</a:t>
            </a:r>
            <a:endParaRPr lang="en-US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2326231" y="5333004"/>
            <a:ext cx="45284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100" dirty="0" smtClean="0"/>
              <a:t>T.B.D</a:t>
            </a:r>
            <a:endParaRPr lang="en-US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7105871" y="5317190"/>
            <a:ext cx="45284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100" dirty="0" smtClean="0"/>
              <a:t>T.B.D</a:t>
            </a:r>
            <a:endParaRPr lang="en-US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7105871" y="3231974"/>
            <a:ext cx="41506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box versioned as 1.2.3, when uploaded to ATLAS</a:t>
            </a:r>
            <a:endParaRPr lang="en-US" sz="1100" dirty="0"/>
          </a:p>
        </p:txBody>
      </p:sp>
      <p:sp>
        <p:nvSpPr>
          <p:cNvPr id="33" name="TextBox 32"/>
          <p:cNvSpPr txBox="1"/>
          <p:nvPr/>
        </p:nvSpPr>
        <p:spPr>
          <a:xfrm>
            <a:off x="2259469" y="4277627"/>
            <a:ext cx="41506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OVA file name versioned as 1.2.3-20161201</a:t>
            </a:r>
            <a:r>
              <a:rPr lang="en-US" sz="1100" dirty="0"/>
              <a:t>UTC</a:t>
            </a:r>
            <a:r>
              <a:rPr lang="en-US" sz="1100" dirty="0" smtClean="0"/>
              <a:t> (build date)</a:t>
            </a:r>
            <a:endParaRPr lang="en-US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7105870" y="4296668"/>
            <a:ext cx="41506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OVA </a:t>
            </a:r>
            <a:r>
              <a:rPr lang="en-US" sz="1100" dirty="0"/>
              <a:t>file name </a:t>
            </a:r>
            <a:r>
              <a:rPr lang="en-US" sz="1100" dirty="0" smtClean="0"/>
              <a:t>versioned as 1.2.3 (build date)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5058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2141837" y="1104837"/>
            <a:ext cx="4646118" cy="6525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Bintray:   deb </a:t>
            </a:r>
            <a:r>
              <a:rPr lang="en-US" sz="1100" u="sng" dirty="0">
                <a:hlinkClick r:id="rId2"/>
              </a:rPr>
              <a:t>https://dl.bintray.com/rackhd/debian</a:t>
            </a:r>
            <a:r>
              <a:rPr lang="en-US" sz="1100" dirty="0"/>
              <a:t> trusty </a:t>
            </a:r>
            <a:r>
              <a:rPr lang="en-US" sz="1100" dirty="0">
                <a:solidFill>
                  <a:srgbClr val="C00000"/>
                </a:solidFill>
              </a:rPr>
              <a:t>main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1232" y="247135"/>
            <a:ext cx="3921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Distribution Method</a:t>
            </a:r>
            <a:endParaRPr lang="en-US" u="sng" dirty="0"/>
          </a:p>
        </p:txBody>
      </p:sp>
      <p:sp>
        <p:nvSpPr>
          <p:cNvPr id="6" name="Rounded Rectangle 5"/>
          <p:cNvSpPr/>
          <p:nvPr/>
        </p:nvSpPr>
        <p:spPr>
          <a:xfrm>
            <a:off x="508588" y="1105317"/>
            <a:ext cx="1239530" cy="65197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err="1" smtClean="0"/>
              <a:t>Debian</a:t>
            </a:r>
            <a:r>
              <a:rPr lang="en-US" sz="1100" b="1" dirty="0" smtClean="0"/>
              <a:t> Package</a:t>
            </a:r>
            <a:endParaRPr lang="en-US" sz="11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170113" y="735075"/>
            <a:ext cx="1864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Nightly Build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76566" y="735074"/>
            <a:ext cx="3047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Sprint Release/Theme Release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921478" y="1103534"/>
            <a:ext cx="4646118" cy="6525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Bintray: </a:t>
            </a:r>
            <a:r>
              <a:rPr lang="en-US" sz="1100" dirty="0" smtClean="0"/>
              <a:t>deb </a:t>
            </a:r>
            <a:r>
              <a:rPr lang="en-US" sz="1100" u="sng" dirty="0">
                <a:hlinkClick r:id="rId2"/>
              </a:rPr>
              <a:t>https://dl.bintray.com/rackhd/debian</a:t>
            </a:r>
            <a:r>
              <a:rPr lang="en-US" sz="1100" dirty="0"/>
              <a:t> trusty </a:t>
            </a:r>
            <a:r>
              <a:rPr lang="en-US" sz="1100" dirty="0">
                <a:solidFill>
                  <a:srgbClr val="C00000"/>
                </a:solidFill>
              </a:rPr>
              <a:t>release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08588" y="1973945"/>
            <a:ext cx="1239530" cy="65197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/>
              <a:t>Docker</a:t>
            </a:r>
            <a:endParaRPr lang="en-US" sz="14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2141837" y="1973899"/>
            <a:ext cx="4646118" cy="6525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6" name="Rounded Rectangle 15"/>
          <p:cNvSpPr/>
          <p:nvPr/>
        </p:nvSpPr>
        <p:spPr>
          <a:xfrm>
            <a:off x="6921478" y="1972596"/>
            <a:ext cx="4646118" cy="6525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456327" y="2020387"/>
            <a:ext cx="415065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create a docker-</a:t>
            </a:r>
            <a:r>
              <a:rPr lang="en-US" sz="1100" dirty="0" err="1" smtClean="0"/>
              <a:t>compose.yml</a:t>
            </a:r>
            <a:r>
              <a:rPr lang="en-US" sz="1100" dirty="0" smtClean="0"/>
              <a:t>  with specific versions for on-xxx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put the </a:t>
            </a:r>
            <a:r>
              <a:rPr lang="en-US" sz="1100" dirty="0"/>
              <a:t>docker-</a:t>
            </a:r>
            <a:r>
              <a:rPr lang="en-US" sz="1100" dirty="0" err="1"/>
              <a:t>compose.yml</a:t>
            </a:r>
            <a:r>
              <a:rPr lang="en-US" sz="1100" dirty="0"/>
              <a:t> </a:t>
            </a:r>
            <a:r>
              <a:rPr lang="en-US" sz="1100" dirty="0" smtClean="0"/>
              <a:t> in a “public file server” for download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docker images uploaded to </a:t>
            </a:r>
            <a:r>
              <a:rPr lang="en-US" sz="1100" dirty="0" err="1" smtClean="0"/>
              <a:t>DockerHub</a:t>
            </a:r>
            <a:endParaRPr lang="en-US" sz="11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7142312" y="1990525"/>
            <a:ext cx="502279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user use a common docker-</a:t>
            </a:r>
            <a:r>
              <a:rPr lang="en-US" sz="1100" dirty="0" err="1" smtClean="0"/>
              <a:t>compose.yml</a:t>
            </a:r>
            <a:r>
              <a:rPr lang="en-US" sz="1100" dirty="0" smtClean="0"/>
              <a:t> (in </a:t>
            </a:r>
            <a:r>
              <a:rPr lang="en-US" sz="1100" dirty="0" err="1" smtClean="0"/>
              <a:t>github</a:t>
            </a:r>
            <a:r>
              <a:rPr lang="en-US" sz="1100" dirty="0" smtClean="0"/>
              <a:t>), passes a version(1.2.3) parameter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docker images in </a:t>
            </a:r>
            <a:r>
              <a:rPr lang="en-US" sz="1100" dirty="0" err="1" smtClean="0"/>
              <a:t>DockerHub</a:t>
            </a:r>
            <a:endParaRPr lang="en-US" sz="1100" dirty="0" smtClean="0"/>
          </a:p>
        </p:txBody>
      </p:sp>
      <p:sp>
        <p:nvSpPr>
          <p:cNvPr id="20" name="Rounded Rectangle 19"/>
          <p:cNvSpPr/>
          <p:nvPr/>
        </p:nvSpPr>
        <p:spPr>
          <a:xfrm>
            <a:off x="2141837" y="3008147"/>
            <a:ext cx="4646118" cy="789529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1" name="Rounded Rectangle 20"/>
          <p:cNvSpPr/>
          <p:nvPr/>
        </p:nvSpPr>
        <p:spPr>
          <a:xfrm>
            <a:off x="6921478" y="3013506"/>
            <a:ext cx="4646118" cy="789529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2" name="Rounded Rectangle 21"/>
          <p:cNvSpPr/>
          <p:nvPr/>
        </p:nvSpPr>
        <p:spPr>
          <a:xfrm>
            <a:off x="2141837" y="4021159"/>
            <a:ext cx="4646118" cy="789529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3" name="Rounded Rectangle 22"/>
          <p:cNvSpPr/>
          <p:nvPr/>
        </p:nvSpPr>
        <p:spPr>
          <a:xfrm>
            <a:off x="6921478" y="4026518"/>
            <a:ext cx="4646118" cy="789529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4" name="Rounded Rectangle 23"/>
          <p:cNvSpPr/>
          <p:nvPr/>
        </p:nvSpPr>
        <p:spPr>
          <a:xfrm>
            <a:off x="2141837" y="5108860"/>
            <a:ext cx="4646118" cy="789529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5" name="Rounded Rectangle 24"/>
          <p:cNvSpPr/>
          <p:nvPr/>
        </p:nvSpPr>
        <p:spPr>
          <a:xfrm>
            <a:off x="6921478" y="5114219"/>
            <a:ext cx="4646118" cy="789529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2259469" y="3035257"/>
            <a:ext cx="452848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100" dirty="0" smtClean="0"/>
              <a:t>option #1: put in Bintray as vagrant registry (require upgraded account)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option #2: put in ATLAS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option #3: leave it in cloud Jenkins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option </a:t>
            </a:r>
            <a:r>
              <a:rPr lang="en-US" sz="1100" dirty="0" smtClean="0"/>
              <a:t>#4: in free Bintray, but spliced into small pieces 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27" name="Rounded Rectangle 26"/>
          <p:cNvSpPr/>
          <p:nvPr/>
        </p:nvSpPr>
        <p:spPr>
          <a:xfrm>
            <a:off x="508588" y="3008147"/>
            <a:ext cx="1239530" cy="788895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/>
              <a:t>Vagrant</a:t>
            </a:r>
            <a:endParaRPr lang="en-US" sz="14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508588" y="4021159"/>
            <a:ext cx="1239530" cy="78889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/>
              <a:t>OVA</a:t>
            </a:r>
            <a:endParaRPr lang="en-US" sz="14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508588" y="5114853"/>
            <a:ext cx="1239530" cy="78889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/>
              <a:t>NPM</a:t>
            </a:r>
            <a:endParaRPr 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181674" y="3102512"/>
            <a:ext cx="46248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100" dirty="0" smtClean="0"/>
              <a:t>option #1: put in Bintray ( need to upgrade Bintray account)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option #2: put in ATLAS ( will expired? </a:t>
            </a:r>
            <a:r>
              <a:rPr lang="en-US" sz="1100" dirty="0"/>
              <a:t>need </a:t>
            </a:r>
            <a:r>
              <a:rPr lang="en-US" sz="1100" dirty="0" smtClean="0"/>
              <a:t>manual re-upload ? 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59469" y="4115524"/>
            <a:ext cx="45284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100" dirty="0" smtClean="0"/>
              <a:t>option #1: put in Bintray (require upgraded account)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option #2: leave it in cloud Jenkins </a:t>
            </a:r>
            <a:endParaRPr lang="en-US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7169207" y="4115524"/>
            <a:ext cx="45284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100" dirty="0"/>
              <a:t>option #1: put in Bintray (require upgraded account)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option #2: </a:t>
            </a:r>
            <a:r>
              <a:rPr lang="en-US" sz="1100" dirty="0" smtClean="0"/>
              <a:t>put into a public file server</a:t>
            </a:r>
            <a:endParaRPr lang="en-US" sz="1100" dirty="0"/>
          </a:p>
        </p:txBody>
      </p:sp>
      <p:sp>
        <p:nvSpPr>
          <p:cNvPr id="33" name="TextBox 32"/>
          <p:cNvSpPr txBox="1"/>
          <p:nvPr/>
        </p:nvSpPr>
        <p:spPr>
          <a:xfrm>
            <a:off x="2326231" y="5288180"/>
            <a:ext cx="45284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100" dirty="0" smtClean="0"/>
              <a:t>T.B.D</a:t>
            </a:r>
            <a:endParaRPr lang="en-US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7105871" y="5272366"/>
            <a:ext cx="45284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100" dirty="0" smtClean="0"/>
              <a:t>T.B.D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0439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0404" y="1710930"/>
            <a:ext cx="11751596" cy="2215991"/>
          </a:xfrm>
        </p:spPr>
        <p:txBody>
          <a:bodyPr>
            <a:normAutofit/>
          </a:bodyPr>
          <a:lstStyle/>
          <a:p>
            <a:pPr algn="ctr"/>
            <a:r>
              <a:rPr lang="en-US" altLang="zh-CN" sz="8000" b="1" dirty="0" smtClean="0">
                <a:solidFill>
                  <a:schemeClr val="bg1"/>
                </a:solidFill>
              </a:rPr>
              <a:t>Backup</a:t>
            </a:r>
            <a:endParaRPr lang="en-US" sz="5333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75157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76002" y="-21448"/>
            <a:ext cx="3921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Jenkins work flow--Release</a:t>
            </a:r>
            <a:endParaRPr lang="en-US" u="sng" dirty="0"/>
          </a:p>
        </p:txBody>
      </p:sp>
      <p:sp>
        <p:nvSpPr>
          <p:cNvPr id="23" name="TextBox 22"/>
          <p:cNvSpPr txBox="1"/>
          <p:nvPr/>
        </p:nvSpPr>
        <p:spPr>
          <a:xfrm>
            <a:off x="372566" y="640463"/>
            <a:ext cx="1120347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400" dirty="0" smtClean="0"/>
              <a:t>Every Night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4018935" y="2389304"/>
            <a:ext cx="1015250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/>
              <a:t>BuildRelease</a:t>
            </a:r>
            <a:endParaRPr lang="en-US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628189" y="2390564"/>
            <a:ext cx="873210" cy="276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Build </a:t>
            </a:r>
            <a:r>
              <a:rPr lang="en-US" altLang="zh-CN" sz="1200" b="1" dirty="0" smtClean="0"/>
              <a:t>Deb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28189" y="3659169"/>
            <a:ext cx="1433385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Build </a:t>
            </a:r>
            <a:r>
              <a:rPr lang="en-US" altLang="zh-CN" sz="1200" b="1" dirty="0" smtClean="0"/>
              <a:t>docker</a:t>
            </a:r>
          </a:p>
          <a:p>
            <a:pPr algn="ctr"/>
            <a:r>
              <a:rPr lang="en-US" altLang="zh-CN" sz="1200" dirty="0" smtClean="0"/>
              <a:t>(from </a:t>
            </a:r>
            <a:r>
              <a:rPr lang="en-US" altLang="zh-CN" sz="1200" dirty="0" err="1" smtClean="0"/>
              <a:t>src</a:t>
            </a:r>
            <a:r>
              <a:rPr lang="en-US" altLang="zh-CN" sz="1200" dirty="0" smtClean="0"/>
              <a:t> code)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7399823" y="1964769"/>
            <a:ext cx="1125211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Build </a:t>
            </a:r>
            <a:r>
              <a:rPr lang="en-US" sz="1200" b="1" dirty="0" smtClean="0"/>
              <a:t>Vagrant</a:t>
            </a:r>
            <a:r>
              <a:rPr lang="en-US" sz="1200" dirty="0" smtClean="0"/>
              <a:t> Box (from deb)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7399823" y="2702675"/>
            <a:ext cx="1195234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Build </a:t>
            </a:r>
            <a:r>
              <a:rPr lang="en-US" sz="1200" b="1" dirty="0" smtClean="0"/>
              <a:t>OVA</a:t>
            </a:r>
            <a:r>
              <a:rPr lang="en-US" sz="1200" dirty="0" smtClean="0"/>
              <a:t> (from deb)</a:t>
            </a:r>
            <a:endParaRPr lang="en-US" sz="1200" dirty="0"/>
          </a:p>
        </p:txBody>
      </p:sp>
      <p:cxnSp>
        <p:nvCxnSpPr>
          <p:cNvPr id="30" name="Straight Arrow Connector 29"/>
          <p:cNvCxnSpPr>
            <a:stCxn id="26" idx="3"/>
            <a:endCxn id="28" idx="1"/>
          </p:cNvCxnSpPr>
          <p:nvPr/>
        </p:nvCxnSpPr>
        <p:spPr>
          <a:xfrm flipV="1">
            <a:off x="6501399" y="2195602"/>
            <a:ext cx="898424" cy="333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3"/>
            <a:endCxn id="29" idx="1"/>
          </p:cNvCxnSpPr>
          <p:nvPr/>
        </p:nvCxnSpPr>
        <p:spPr>
          <a:xfrm>
            <a:off x="6501399" y="2529064"/>
            <a:ext cx="898424" cy="404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891577" y="2079337"/>
            <a:ext cx="873210" cy="2616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en-US" sz="1100" dirty="0"/>
              <a:t>Test </a:t>
            </a:r>
            <a:r>
              <a:rPr lang="en-US" sz="1100" dirty="0" smtClean="0"/>
              <a:t>Box</a:t>
            </a:r>
            <a:endParaRPr lang="en-US" sz="1100" dirty="0"/>
          </a:p>
        </p:txBody>
      </p:sp>
      <p:sp>
        <p:nvSpPr>
          <p:cNvPr id="33" name="TextBox 32"/>
          <p:cNvSpPr txBox="1"/>
          <p:nvPr/>
        </p:nvSpPr>
        <p:spPr>
          <a:xfrm>
            <a:off x="8935039" y="2812868"/>
            <a:ext cx="793827" cy="2616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>
            <a:defPPr>
              <a:defRPr lang="en-US"/>
            </a:defPPr>
            <a:lvl1pPr algn="ctr">
              <a:defRPr sz="1100"/>
            </a:lvl1pPr>
          </a:lstStyle>
          <a:p>
            <a:r>
              <a:rPr lang="en-US" altLang="zh-CN" dirty="0"/>
              <a:t>Test OVA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489953" y="3756460"/>
            <a:ext cx="873210" cy="2616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/>
          <a:p>
            <a:pPr algn="ctr"/>
            <a:r>
              <a:rPr lang="en-US" altLang="zh-CN" sz="1100" dirty="0" smtClean="0"/>
              <a:t>Test Docker</a:t>
            </a:r>
            <a:endParaRPr lang="en-US" sz="1100" dirty="0"/>
          </a:p>
        </p:txBody>
      </p:sp>
      <p:cxnSp>
        <p:nvCxnSpPr>
          <p:cNvPr id="36" name="Elbow Connector 35"/>
          <p:cNvCxnSpPr>
            <a:stCxn id="25" idx="3"/>
            <a:endCxn id="27" idx="1"/>
          </p:cNvCxnSpPr>
          <p:nvPr/>
        </p:nvCxnSpPr>
        <p:spPr>
          <a:xfrm>
            <a:off x="5034185" y="2527804"/>
            <a:ext cx="594004" cy="136219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8" idx="3"/>
            <a:endCxn id="32" idx="1"/>
          </p:cNvCxnSpPr>
          <p:nvPr/>
        </p:nvCxnSpPr>
        <p:spPr>
          <a:xfrm>
            <a:off x="8525034" y="2195602"/>
            <a:ext cx="366543" cy="14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9" idx="3"/>
            <a:endCxn id="33" idx="1"/>
          </p:cNvCxnSpPr>
          <p:nvPr/>
        </p:nvCxnSpPr>
        <p:spPr>
          <a:xfrm>
            <a:off x="8595057" y="2933508"/>
            <a:ext cx="339982" cy="10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3"/>
            <a:endCxn id="34" idx="1"/>
          </p:cNvCxnSpPr>
          <p:nvPr/>
        </p:nvCxnSpPr>
        <p:spPr>
          <a:xfrm flipV="1">
            <a:off x="7061574" y="3887265"/>
            <a:ext cx="428379" cy="2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28189" y="1036768"/>
            <a:ext cx="199660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Long Time Regression</a:t>
            </a:r>
          </a:p>
          <a:p>
            <a:pPr algn="ctr"/>
            <a:r>
              <a:rPr lang="en-US" altLang="zh-CN" sz="1200" dirty="0" smtClean="0"/>
              <a:t> (based on </a:t>
            </a:r>
            <a:r>
              <a:rPr lang="en-US" altLang="zh-CN" sz="1200" dirty="0" err="1" smtClean="0"/>
              <a:t>src</a:t>
            </a:r>
            <a:r>
              <a:rPr lang="en-US" altLang="zh-CN" sz="1200" dirty="0" smtClean="0"/>
              <a:t> code)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177788" y="1783941"/>
            <a:ext cx="1443431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/>
              <a:t>Sprint Release/ Theme Release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460416" y="3004262"/>
            <a:ext cx="873210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Cut Branch</a:t>
            </a:r>
            <a:endParaRPr lang="en-US" sz="12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99779" y="3415401"/>
            <a:ext cx="1194484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Update version</a:t>
            </a:r>
            <a:endParaRPr lang="en-US" sz="1200" b="1" dirty="0"/>
          </a:p>
        </p:txBody>
      </p:sp>
      <p:cxnSp>
        <p:nvCxnSpPr>
          <p:cNvPr id="58" name="Elbow Connector 57"/>
          <p:cNvCxnSpPr>
            <a:stCxn id="23" idx="3"/>
            <a:endCxn id="129" idx="1"/>
          </p:cNvCxnSpPr>
          <p:nvPr/>
        </p:nvCxnSpPr>
        <p:spPr>
          <a:xfrm>
            <a:off x="1492913" y="794352"/>
            <a:ext cx="1395640" cy="71545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37870" y="4315380"/>
            <a:ext cx="1548993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Release Regression</a:t>
            </a:r>
            <a:endParaRPr lang="en-US" sz="1200" dirty="0"/>
          </a:p>
        </p:txBody>
      </p:sp>
      <p:sp>
        <p:nvSpPr>
          <p:cNvPr id="107" name="TextBox 106"/>
          <p:cNvSpPr txBox="1"/>
          <p:nvPr/>
        </p:nvSpPr>
        <p:spPr>
          <a:xfrm>
            <a:off x="378036" y="6505669"/>
            <a:ext cx="6231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Note: all blue tests are based from </a:t>
            </a:r>
            <a:r>
              <a:rPr lang="en-US" sz="1200" dirty="0" err="1" smtClean="0"/>
              <a:t>src</a:t>
            </a:r>
            <a:r>
              <a:rPr lang="en-US" sz="1200" dirty="0" smtClean="0"/>
              <a:t> code</a:t>
            </a:r>
            <a:endParaRPr lang="en-US" sz="1200" dirty="0"/>
          </a:p>
        </p:txBody>
      </p:sp>
      <p:sp>
        <p:nvSpPr>
          <p:cNvPr id="142" name="TextBox 141"/>
          <p:cNvSpPr txBox="1"/>
          <p:nvPr/>
        </p:nvSpPr>
        <p:spPr>
          <a:xfrm>
            <a:off x="221926" y="4386252"/>
            <a:ext cx="1548993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Release Regression</a:t>
            </a:r>
            <a:endParaRPr lang="en-US" sz="1200" dirty="0"/>
          </a:p>
        </p:txBody>
      </p:sp>
      <p:sp>
        <p:nvSpPr>
          <p:cNvPr id="143" name="TextBox 142"/>
          <p:cNvSpPr txBox="1"/>
          <p:nvPr/>
        </p:nvSpPr>
        <p:spPr>
          <a:xfrm>
            <a:off x="314469" y="4452791"/>
            <a:ext cx="1548993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Release Regression</a:t>
            </a:r>
            <a:endParaRPr lang="en-US" sz="12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46773" y="4511601"/>
            <a:ext cx="1548993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Release Regression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1457962" y="478754"/>
            <a:ext cx="12218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smtClean="0"/>
              <a:t>Triggered by timer</a:t>
            </a:r>
            <a:endParaRPr lang="en-US" sz="10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5494551" y="3144677"/>
            <a:ext cx="3134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</a:rPr>
              <a:t>on-</a:t>
            </a:r>
            <a:r>
              <a:rPr lang="en-US" sz="1000" dirty="0" err="1">
                <a:solidFill>
                  <a:srgbClr val="0070C0"/>
                </a:solidFill>
              </a:rPr>
              <a:t>xxx.deb</a:t>
            </a:r>
            <a:r>
              <a:rPr lang="en-US" sz="1000" dirty="0">
                <a:solidFill>
                  <a:srgbClr val="0070C0"/>
                </a:solidFill>
              </a:rPr>
              <a:t> is 1.2.3-20161127-5d2e7 (commit-date</a:t>
            </a:r>
            <a:r>
              <a:rPr lang="en-US" sz="1000" dirty="0" smtClean="0"/>
              <a:t>)</a:t>
            </a:r>
          </a:p>
          <a:p>
            <a:r>
              <a:rPr lang="en-US" sz="1000" dirty="0" err="1" smtClean="0">
                <a:solidFill>
                  <a:srgbClr val="0070C0"/>
                </a:solidFill>
              </a:rPr>
              <a:t>rackhd.deb</a:t>
            </a:r>
            <a:r>
              <a:rPr lang="en-US" sz="1000" dirty="0" smtClean="0">
                <a:solidFill>
                  <a:srgbClr val="0070C0"/>
                </a:solidFill>
              </a:rPr>
              <a:t> is 1.2.3-20161201 (build-date)</a:t>
            </a:r>
            <a:endParaRPr lang="en-US" sz="1000" dirty="0">
              <a:solidFill>
                <a:srgbClr val="0070C0"/>
              </a:solidFill>
            </a:endParaRPr>
          </a:p>
        </p:txBody>
      </p:sp>
      <p:cxnSp>
        <p:nvCxnSpPr>
          <p:cNvPr id="101" name="Straight Arrow Connector 100"/>
          <p:cNvCxnSpPr>
            <a:stCxn id="25" idx="3"/>
            <a:endCxn id="26" idx="1"/>
          </p:cNvCxnSpPr>
          <p:nvPr/>
        </p:nvCxnSpPr>
        <p:spPr>
          <a:xfrm>
            <a:off x="5034185" y="2527804"/>
            <a:ext cx="594004" cy="12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08"/>
          <p:cNvCxnSpPr>
            <a:stCxn id="25" idx="3"/>
            <a:endCxn id="40" idx="1"/>
          </p:cNvCxnSpPr>
          <p:nvPr/>
        </p:nvCxnSpPr>
        <p:spPr>
          <a:xfrm flipV="1">
            <a:off x="5034185" y="1267601"/>
            <a:ext cx="594004" cy="126020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Flowchart: Summing Junction 111"/>
          <p:cNvSpPr/>
          <p:nvPr/>
        </p:nvSpPr>
        <p:spPr>
          <a:xfrm>
            <a:off x="10015870" y="2374432"/>
            <a:ext cx="467832" cy="438436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Elbow Connector 114"/>
          <p:cNvCxnSpPr>
            <a:stCxn id="40" idx="3"/>
            <a:endCxn id="112" idx="0"/>
          </p:cNvCxnSpPr>
          <p:nvPr/>
        </p:nvCxnSpPr>
        <p:spPr>
          <a:xfrm>
            <a:off x="7624795" y="1267601"/>
            <a:ext cx="2624991" cy="110683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116"/>
          <p:cNvCxnSpPr>
            <a:stCxn id="32" idx="3"/>
            <a:endCxn id="112" idx="2"/>
          </p:cNvCxnSpPr>
          <p:nvPr/>
        </p:nvCxnSpPr>
        <p:spPr>
          <a:xfrm>
            <a:off x="9764787" y="2210142"/>
            <a:ext cx="251083" cy="3835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118"/>
          <p:cNvCxnSpPr>
            <a:stCxn id="33" idx="3"/>
            <a:endCxn id="112" idx="2"/>
          </p:cNvCxnSpPr>
          <p:nvPr/>
        </p:nvCxnSpPr>
        <p:spPr>
          <a:xfrm flipV="1">
            <a:off x="9728866" y="2593650"/>
            <a:ext cx="287004" cy="35002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>
            <a:stCxn id="34" idx="3"/>
            <a:endCxn id="112" idx="4"/>
          </p:cNvCxnSpPr>
          <p:nvPr/>
        </p:nvCxnSpPr>
        <p:spPr>
          <a:xfrm flipV="1">
            <a:off x="8363163" y="2812868"/>
            <a:ext cx="1886623" cy="107439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10710240" y="1315980"/>
            <a:ext cx="1401328" cy="461665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Release </a:t>
            </a:r>
          </a:p>
          <a:p>
            <a:pPr algn="ctr"/>
            <a:r>
              <a:rPr lang="en-US" sz="1200" dirty="0" err="1" smtClean="0"/>
              <a:t>Bintray</a:t>
            </a:r>
            <a:r>
              <a:rPr lang="en-US" sz="1200" dirty="0" smtClean="0"/>
              <a:t>/Atlas…</a:t>
            </a:r>
            <a:endParaRPr lang="en-US" sz="1200" dirty="0"/>
          </a:p>
        </p:txBody>
      </p:sp>
      <p:sp>
        <p:nvSpPr>
          <p:cNvPr id="129" name="TextBox 128"/>
          <p:cNvSpPr txBox="1"/>
          <p:nvPr/>
        </p:nvSpPr>
        <p:spPr>
          <a:xfrm>
            <a:off x="2888553" y="1278972"/>
            <a:ext cx="101525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Create Manifest</a:t>
            </a:r>
            <a:endParaRPr lang="en-US" sz="12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2567179" y="3443924"/>
            <a:ext cx="112244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Tags</a:t>
            </a:r>
          </a:p>
          <a:p>
            <a:pPr algn="ctr"/>
            <a:r>
              <a:rPr lang="en-US" sz="1200" b="1" dirty="0" smtClean="0"/>
              <a:t>Monitor Jobs</a:t>
            </a:r>
            <a:endParaRPr lang="en-US" sz="1200" b="1" dirty="0"/>
          </a:p>
        </p:txBody>
      </p:sp>
      <p:cxnSp>
        <p:nvCxnSpPr>
          <p:cNvPr id="128" name="Elbow Connector 127"/>
          <p:cNvCxnSpPr>
            <a:stCxn id="129" idx="3"/>
            <a:endCxn id="25" idx="0"/>
          </p:cNvCxnSpPr>
          <p:nvPr/>
        </p:nvCxnSpPr>
        <p:spPr>
          <a:xfrm>
            <a:off x="3903803" y="1509805"/>
            <a:ext cx="622757" cy="87949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lbow Connector 131"/>
          <p:cNvCxnSpPr>
            <a:stCxn id="130" idx="3"/>
            <a:endCxn id="25" idx="2"/>
          </p:cNvCxnSpPr>
          <p:nvPr/>
        </p:nvCxnSpPr>
        <p:spPr>
          <a:xfrm flipV="1">
            <a:off x="3689621" y="2666303"/>
            <a:ext cx="836939" cy="100845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3679885" y="1827391"/>
            <a:ext cx="147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B050"/>
                </a:solidFill>
              </a:rPr>
              <a:t>Manifest url</a:t>
            </a:r>
          </a:p>
          <a:p>
            <a:r>
              <a:rPr lang="en-US" sz="1000" dirty="0" smtClean="0">
                <a:solidFill>
                  <a:srgbClr val="00B050"/>
                </a:solidFill>
              </a:rPr>
              <a:t>Is_official_release=false</a:t>
            </a:r>
            <a:endParaRPr lang="en-US" sz="1000" dirty="0">
              <a:solidFill>
                <a:srgbClr val="00B05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635170" y="2913074"/>
            <a:ext cx="147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B050"/>
                </a:solidFill>
              </a:rPr>
              <a:t>Manifest url</a:t>
            </a:r>
          </a:p>
          <a:p>
            <a:r>
              <a:rPr lang="en-US" sz="1000" dirty="0" smtClean="0">
                <a:solidFill>
                  <a:srgbClr val="00B050"/>
                </a:solidFill>
              </a:rPr>
              <a:t>Is_official_release=true</a:t>
            </a:r>
            <a:endParaRPr lang="en-US" sz="1000" dirty="0">
              <a:solidFill>
                <a:srgbClr val="00B05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6322158" y="1893148"/>
            <a:ext cx="147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B050"/>
                </a:solidFill>
              </a:rPr>
              <a:t>Rackhd_version</a:t>
            </a:r>
          </a:p>
          <a:p>
            <a:r>
              <a:rPr lang="en-US" sz="1000" dirty="0" smtClean="0">
                <a:solidFill>
                  <a:srgbClr val="00B050"/>
                </a:solidFill>
              </a:rPr>
              <a:t>Rackhd_commit</a:t>
            </a:r>
            <a:endParaRPr lang="en-US" sz="1000" dirty="0">
              <a:solidFill>
                <a:srgbClr val="00B050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3152180" y="4120834"/>
            <a:ext cx="14788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B050"/>
                </a:solidFill>
              </a:rPr>
              <a:t>Git_url</a:t>
            </a:r>
          </a:p>
          <a:p>
            <a:r>
              <a:rPr lang="en-US" sz="1000" dirty="0" smtClean="0">
                <a:solidFill>
                  <a:srgbClr val="00B050"/>
                </a:solidFill>
              </a:rPr>
              <a:t>Git_commit</a:t>
            </a:r>
          </a:p>
          <a:p>
            <a:r>
              <a:rPr lang="en-US" sz="1000" dirty="0" smtClean="0">
                <a:solidFill>
                  <a:srgbClr val="00B050"/>
                </a:solidFill>
              </a:rPr>
              <a:t>Git_tag_name</a:t>
            </a:r>
            <a:endParaRPr lang="en-US" sz="1000" dirty="0">
              <a:solidFill>
                <a:srgbClr val="00B050"/>
              </a:solidFill>
            </a:endParaRPr>
          </a:p>
        </p:txBody>
      </p:sp>
      <p:sp>
        <p:nvSpPr>
          <p:cNvPr id="191" name="Line Callout 1 190"/>
          <p:cNvSpPr/>
          <p:nvPr/>
        </p:nvSpPr>
        <p:spPr>
          <a:xfrm>
            <a:off x="7751986" y="4876042"/>
            <a:ext cx="4025601" cy="1669854"/>
          </a:xfrm>
          <a:prstGeom prst="borderCallout1">
            <a:avLst>
              <a:gd name="adj1" fmla="val 25117"/>
              <a:gd name="adj2" fmla="val 119"/>
              <a:gd name="adj3" fmla="val -57823"/>
              <a:gd name="adj4" fmla="val -10147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en-US" sz="1100" dirty="0" smtClean="0">
                <a:solidFill>
                  <a:schemeClr val="tx1"/>
                </a:solidFill>
              </a:rPr>
              <a:t>Download manifest from </a:t>
            </a:r>
            <a:r>
              <a:rPr lang="en-US" sz="1100" dirty="0" err="1" smtClean="0">
                <a:solidFill>
                  <a:schemeClr val="tx1"/>
                </a:solidFill>
              </a:rPr>
              <a:t>bintray</a:t>
            </a:r>
            <a:r>
              <a:rPr lang="en-US" sz="1100" dirty="0" smtClean="0">
                <a:solidFill>
                  <a:schemeClr val="tx1"/>
                </a:solidFill>
              </a:rPr>
              <a:t> according to tag name</a:t>
            </a:r>
          </a:p>
          <a:p>
            <a:pPr marL="228600" indent="-228600">
              <a:buAutoNum type="arabicPeriod"/>
            </a:pPr>
            <a:r>
              <a:rPr lang="en-US" sz="1100" dirty="0" smtClean="0">
                <a:solidFill>
                  <a:schemeClr val="tx1"/>
                </a:solidFill>
              </a:rPr>
              <a:t>If failed to download,  create a new manifest naming with tag name.</a:t>
            </a:r>
          </a:p>
          <a:p>
            <a:pPr marL="228600" indent="-228600">
              <a:buAutoNum type="arabicPeriod"/>
            </a:pPr>
            <a:r>
              <a:rPr lang="en-US" sz="1100" dirty="0" smtClean="0">
                <a:solidFill>
                  <a:schemeClr val="tx1"/>
                </a:solidFill>
              </a:rPr>
              <a:t>Update manifest with url, commit</a:t>
            </a:r>
          </a:p>
          <a:p>
            <a:pPr marL="228600" indent="-228600">
              <a:buAutoNum type="arabicPeriod"/>
            </a:pPr>
            <a:r>
              <a:rPr lang="en-US" sz="1100" dirty="0" smtClean="0">
                <a:solidFill>
                  <a:schemeClr val="tx1"/>
                </a:solidFill>
              </a:rPr>
              <a:t>Upload manifest to </a:t>
            </a:r>
            <a:r>
              <a:rPr lang="en-US" sz="1100" dirty="0" err="1" smtClean="0">
                <a:solidFill>
                  <a:schemeClr val="tx1"/>
                </a:solidFill>
              </a:rPr>
              <a:t>bintray</a:t>
            </a:r>
            <a:endParaRPr lang="en-US" sz="11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</a:pPr>
            <a:r>
              <a:rPr lang="en-US" sz="1100" dirty="0" smtClean="0">
                <a:solidFill>
                  <a:schemeClr val="tx1"/>
                </a:solidFill>
              </a:rPr>
              <a:t>Check whether the manifest are validated. </a:t>
            </a:r>
          </a:p>
          <a:p>
            <a:pPr marL="228600" indent="-228600">
              <a:buAutoNum type="arabicPeriod"/>
            </a:pPr>
            <a:r>
              <a:rPr lang="en-US" sz="1100" dirty="0" smtClean="0">
                <a:solidFill>
                  <a:schemeClr val="tx1"/>
                </a:solidFill>
              </a:rPr>
              <a:t>If yes, trigger the job </a:t>
            </a:r>
            <a:r>
              <a:rPr lang="en-US" sz="1100" dirty="0" err="1" smtClean="0">
                <a:solidFill>
                  <a:schemeClr val="tx1"/>
                </a:solidFill>
              </a:rPr>
              <a:t>BuildRelease</a:t>
            </a:r>
            <a:r>
              <a:rPr lang="en-US" sz="1100" dirty="0" smtClean="0">
                <a:solidFill>
                  <a:schemeClr val="tx1"/>
                </a:solidFill>
              </a:rPr>
              <a:t> .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10710240" y="3364426"/>
            <a:ext cx="1401328" cy="461665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Release </a:t>
            </a:r>
          </a:p>
          <a:p>
            <a:pPr algn="ctr"/>
            <a:r>
              <a:rPr lang="en-US" sz="1200" dirty="0" smtClean="0"/>
              <a:t>Docker Hub</a:t>
            </a:r>
            <a:endParaRPr lang="en-US" sz="1200" dirty="0"/>
          </a:p>
        </p:txBody>
      </p:sp>
      <p:cxnSp>
        <p:nvCxnSpPr>
          <p:cNvPr id="196" name="Elbow Connector 195"/>
          <p:cNvCxnSpPr>
            <a:stCxn id="112" idx="6"/>
            <a:endCxn id="126" idx="2"/>
          </p:cNvCxnSpPr>
          <p:nvPr/>
        </p:nvCxnSpPr>
        <p:spPr>
          <a:xfrm flipV="1">
            <a:off x="10483702" y="1777645"/>
            <a:ext cx="927202" cy="81600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Elbow Connector 197"/>
          <p:cNvCxnSpPr>
            <a:stCxn id="112" idx="6"/>
            <a:endCxn id="194" idx="0"/>
          </p:cNvCxnSpPr>
          <p:nvPr/>
        </p:nvCxnSpPr>
        <p:spPr>
          <a:xfrm>
            <a:off x="10483702" y="2593650"/>
            <a:ext cx="927202" cy="77077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/>
          <p:cNvSpPr txBox="1"/>
          <p:nvPr/>
        </p:nvSpPr>
        <p:spPr>
          <a:xfrm>
            <a:off x="10710240" y="1967063"/>
            <a:ext cx="1564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B050"/>
                </a:solidFill>
              </a:rPr>
              <a:t>Build number of  </a:t>
            </a:r>
          </a:p>
          <a:p>
            <a:r>
              <a:rPr lang="en-US" sz="1000" dirty="0" smtClean="0">
                <a:solidFill>
                  <a:srgbClr val="00B050"/>
                </a:solidFill>
              </a:rPr>
              <a:t>Build Deb, Build Vagrant…</a:t>
            </a:r>
            <a:endParaRPr lang="en-US" sz="1000" dirty="0">
              <a:solidFill>
                <a:srgbClr val="00B050"/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0710240" y="2814873"/>
            <a:ext cx="1564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B050"/>
                </a:solidFill>
              </a:rPr>
              <a:t>Slave name of </a:t>
            </a:r>
          </a:p>
          <a:p>
            <a:r>
              <a:rPr lang="en-US" sz="1000" dirty="0" smtClean="0">
                <a:solidFill>
                  <a:srgbClr val="00B050"/>
                </a:solidFill>
              </a:rPr>
              <a:t>Build Docker</a:t>
            </a:r>
            <a:endParaRPr lang="en-US" sz="1000" dirty="0">
              <a:solidFill>
                <a:srgbClr val="00B050"/>
              </a:solidFill>
            </a:endParaRPr>
          </a:p>
        </p:txBody>
      </p:sp>
      <p:cxnSp>
        <p:nvCxnSpPr>
          <p:cNvPr id="12" name="Straight Arrow Connector 11"/>
          <p:cNvCxnSpPr>
            <a:stCxn id="49" idx="2"/>
            <a:endCxn id="53" idx="0"/>
          </p:cNvCxnSpPr>
          <p:nvPr/>
        </p:nvCxnSpPr>
        <p:spPr>
          <a:xfrm flipH="1">
            <a:off x="897021" y="2307161"/>
            <a:ext cx="2483" cy="69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3" idx="2"/>
            <a:endCxn id="54" idx="0"/>
          </p:cNvCxnSpPr>
          <p:nvPr/>
        </p:nvCxnSpPr>
        <p:spPr>
          <a:xfrm>
            <a:off x="897021" y="3281261"/>
            <a:ext cx="0" cy="134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7020" y="2593650"/>
            <a:ext cx="10177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When sprint ends</a:t>
            </a:r>
            <a:endParaRPr lang="en-US" sz="800" dirty="0"/>
          </a:p>
        </p:txBody>
      </p:sp>
      <p:cxnSp>
        <p:nvCxnSpPr>
          <p:cNvPr id="19" name="Straight Arrow Connector 18"/>
          <p:cNvCxnSpPr>
            <a:stCxn id="54" idx="2"/>
            <a:endCxn id="88" idx="0"/>
          </p:cNvCxnSpPr>
          <p:nvPr/>
        </p:nvCxnSpPr>
        <p:spPr>
          <a:xfrm>
            <a:off x="897021" y="3692400"/>
            <a:ext cx="15346" cy="622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578443" y="4876042"/>
            <a:ext cx="711810" cy="29732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100" dirty="0"/>
              <a:t>tag</a:t>
            </a:r>
            <a:endParaRPr lang="en-US" sz="1100" dirty="0"/>
          </a:p>
        </p:txBody>
      </p:sp>
      <p:sp>
        <p:nvSpPr>
          <p:cNvPr id="85" name="Rounded Rectangle 84"/>
          <p:cNvSpPr/>
          <p:nvPr/>
        </p:nvSpPr>
        <p:spPr>
          <a:xfrm>
            <a:off x="2679854" y="4825072"/>
            <a:ext cx="711810" cy="29732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100" dirty="0"/>
              <a:t>tag</a:t>
            </a:r>
            <a:endParaRPr lang="en-US" sz="1100" dirty="0"/>
          </a:p>
        </p:txBody>
      </p:sp>
      <p:sp>
        <p:nvSpPr>
          <p:cNvPr id="86" name="Rounded Rectangle 85"/>
          <p:cNvSpPr/>
          <p:nvPr/>
        </p:nvSpPr>
        <p:spPr>
          <a:xfrm>
            <a:off x="2782827" y="4779765"/>
            <a:ext cx="711810" cy="29732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100" dirty="0"/>
              <a:t>tag</a:t>
            </a:r>
            <a:endParaRPr lang="en-US" sz="1100" dirty="0"/>
          </a:p>
        </p:txBody>
      </p:sp>
      <p:cxnSp>
        <p:nvCxnSpPr>
          <p:cNvPr id="22" name="Elbow Connector 21"/>
          <p:cNvCxnSpPr>
            <a:stCxn id="144" idx="2"/>
            <a:endCxn id="20" idx="2"/>
          </p:cNvCxnSpPr>
          <p:nvPr/>
        </p:nvCxnSpPr>
        <p:spPr>
          <a:xfrm rot="16200000" flipH="1">
            <a:off x="1885428" y="4124442"/>
            <a:ext cx="384762" cy="1713078"/>
          </a:xfrm>
          <a:prstGeom prst="bentConnector3">
            <a:avLst>
              <a:gd name="adj1" fmla="val 15941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86" idx="0"/>
            <a:endCxn id="130" idx="2"/>
          </p:cNvCxnSpPr>
          <p:nvPr/>
        </p:nvCxnSpPr>
        <p:spPr>
          <a:xfrm flipH="1" flipV="1">
            <a:off x="3128400" y="3905589"/>
            <a:ext cx="10332" cy="874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125558" y="5478110"/>
            <a:ext cx="1930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If regression result acceptable , CC will add tags to indicate release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03479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Docker Tag in </a:t>
            </a:r>
            <a:r>
              <a:rPr lang="en-US" dirty="0" err="1" smtClean="0"/>
              <a:t>Dockerhub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the way in </a:t>
            </a:r>
            <a:r>
              <a:rPr lang="en-US" dirty="0" err="1" smtClean="0"/>
              <a:t>DockerHub</a:t>
            </a:r>
            <a:r>
              <a:rPr lang="en-US" dirty="0" smtClean="0"/>
              <a:t> as Version Control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235" y="3329417"/>
            <a:ext cx="952327" cy="298248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52611" y="2707951"/>
            <a:ext cx="6347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  https</a:t>
            </a:r>
            <a:r>
              <a:rPr lang="en-US" dirty="0"/>
              <a:t>://hub.docker.com/r/fabric8/fabric8-console/tags/</a:t>
            </a:r>
          </a:p>
        </p:txBody>
      </p:sp>
    </p:spTree>
    <p:extLst>
      <p:ext uri="{BB962C8B-B14F-4D97-AF65-F5344CB8AC3E}">
        <p14:creationId xmlns:p14="http://schemas.microsoft.com/office/powerpoint/2010/main" val="334924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Vagrant versioning in ATLAS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034" y="1894074"/>
            <a:ext cx="1266825" cy="44862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5765" y="1690688"/>
            <a:ext cx="73420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It’s the way vagrant do version control.</a:t>
            </a:r>
          </a:p>
          <a:p>
            <a:endParaRPr lang="en-US" dirty="0"/>
          </a:p>
          <a:p>
            <a:r>
              <a:rPr lang="en-US" dirty="0"/>
              <a:t>example : https://atlas.hashicorp.com/rackhd/boxes/rackhd</a:t>
            </a:r>
          </a:p>
        </p:txBody>
      </p:sp>
    </p:spTree>
    <p:extLst>
      <p:ext uri="{BB962C8B-B14F-4D97-AF65-F5344CB8AC3E}">
        <p14:creationId xmlns:p14="http://schemas.microsoft.com/office/powerpoint/2010/main" val="115744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181232" y="247135"/>
            <a:ext cx="7815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Agenda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05244" y="1080655"/>
            <a:ext cx="93310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</a:rPr>
              <a:t>Releases Types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</a:rPr>
              <a:t>Branch Process &amp; workflow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</a:rPr>
              <a:t>Release Version Convention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</a:rPr>
              <a:t>Release Distribution </a:t>
            </a:r>
            <a:endParaRPr lang="en-US" sz="2400" b="1" dirty="0">
              <a:solidFill>
                <a:srgbClr val="0070C0"/>
              </a:solidFill>
            </a:endParaRP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endParaRPr lang="en-US" sz="24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181232" y="247135"/>
            <a:ext cx="7815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Release &amp; Branch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05244" y="1080655"/>
            <a:ext cx="933103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Sprint Release:   </a:t>
            </a:r>
          </a:p>
          <a:p>
            <a:r>
              <a:rPr lang="en-US" dirty="0" smtClean="0"/>
              <a:t>release at every sprint ends. 3 options according to regression result: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Successful release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Release with errata</a:t>
            </a:r>
          </a:p>
          <a:p>
            <a:pPr marL="342900" indent="-342900">
              <a:buFont typeface="+mj-lt"/>
              <a:buAutoNum type="arabicParenR"/>
            </a:pPr>
            <a:r>
              <a:rPr lang="en-US" dirty="0" smtClean="0"/>
              <a:t>Abandon release (skip this release)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400" b="1" dirty="0">
                <a:solidFill>
                  <a:srgbClr val="0070C0"/>
                </a:solidFill>
              </a:rPr>
              <a:t>Theme Release: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“Theme” is </a:t>
            </a:r>
            <a:r>
              <a:rPr lang="en-US" dirty="0" smtClean="0">
                <a:solidFill>
                  <a:srgbClr val="FF0000"/>
                </a:solidFill>
              </a:rPr>
              <a:t>epics/stories set associated </a:t>
            </a:r>
            <a:r>
              <a:rPr lang="en-US" dirty="0">
                <a:solidFill>
                  <a:srgbClr val="FF0000"/>
                </a:solidFill>
              </a:rPr>
              <a:t>with </a:t>
            </a:r>
            <a:r>
              <a:rPr lang="en-US" dirty="0" smtClean="0">
                <a:solidFill>
                  <a:srgbClr val="FF0000"/>
                </a:solidFill>
              </a:rPr>
              <a:t>a “theme”.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Once the theme is completed, 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sprint </a:t>
            </a:r>
            <a:r>
              <a:rPr lang="en-US" dirty="0" smtClean="0">
                <a:solidFill>
                  <a:srgbClr val="FF0000"/>
                </a:solidFill>
              </a:rPr>
              <a:t>release can be called out as a “theme release”.</a:t>
            </a:r>
            <a:endParaRPr lang="en-US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frequency will be around quarterly.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release process is the same as sprint release, only that release branch and release artifacts will live longer than sprint release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67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869" y="-73338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+mn-lt"/>
                <a:ea typeface="+mn-ea"/>
                <a:cs typeface="+mn-cs"/>
              </a:rPr>
              <a:t>Branch Process</a:t>
            </a:r>
            <a:endParaRPr lang="en-US" sz="2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348" y="1375894"/>
            <a:ext cx="10515600" cy="435133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Sprint Branch will be created at Sprint </a:t>
            </a:r>
            <a:r>
              <a:rPr lang="en-US" sz="1800" dirty="0" smtClean="0"/>
              <a:t>ends</a:t>
            </a:r>
          </a:p>
          <a:p>
            <a:r>
              <a:rPr lang="en-US" sz="1800" dirty="0" smtClean="0"/>
              <a:t>Branch will trigger F.I.T regression test </a:t>
            </a:r>
            <a:endParaRPr lang="en-US" sz="1800" dirty="0" smtClean="0"/>
          </a:p>
          <a:p>
            <a:r>
              <a:rPr lang="en-US" sz="1800" dirty="0" smtClean="0"/>
              <a:t>When branch created, the versions will be bump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(for current version convention. Later will follow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Sematic-Versioning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when micro-service in position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z="1800" dirty="0" smtClean="0"/>
              <a:t>After reviewing FIT result, release decision will be made between 3 options in previous page.</a:t>
            </a:r>
            <a:endParaRPr lang="en-US" sz="1800" dirty="0" smtClean="0"/>
          </a:p>
          <a:p>
            <a:r>
              <a:rPr lang="en-US" sz="1800" dirty="0" smtClean="0"/>
              <a:t>Unless necessary, no </a:t>
            </a:r>
            <a:r>
              <a:rPr lang="en-US" sz="1800" dirty="0" smtClean="0"/>
              <a:t>feature/bug-fix check-in </a:t>
            </a:r>
            <a:r>
              <a:rPr lang="en-US" sz="1800" dirty="0" smtClean="0"/>
              <a:t>is expected on sprint </a:t>
            </a:r>
            <a:r>
              <a:rPr lang="en-US" sz="1800" dirty="0" smtClean="0"/>
              <a:t>branch (fixes will go to master)</a:t>
            </a:r>
          </a:p>
          <a:p>
            <a:r>
              <a:rPr lang="en-US" altLang="zh-CN" sz="1800" dirty="0" smtClean="0"/>
              <a:t>Sprint branch will be deleted in 2 weeks (before next sprint branch created) , unless it’s a theme release which will live longer</a:t>
            </a:r>
          </a:p>
          <a:p>
            <a:r>
              <a:rPr lang="en-US" altLang="zh-CN" sz="1800" dirty="0" smtClean="0"/>
              <a:t>Before branch deleted, commits on branch will be merged back to master (including the version-bump commit )</a:t>
            </a:r>
            <a:r>
              <a:rPr lang="en-US" altLang="zh-CN" sz="1800" dirty="0" smtClean="0">
                <a:solidFill>
                  <a:schemeClr val="bg1">
                    <a:lumMod val="65000"/>
                  </a:schemeClr>
                </a:solidFill>
              </a:rPr>
              <a:t>(the merge will be done manually for now by CC)</a:t>
            </a:r>
          </a:p>
          <a:p>
            <a:r>
              <a:rPr lang="en-US" sz="1800" dirty="0" smtClean="0"/>
              <a:t>Customer can clone repo &amp; cherry-pick fixes from master to branch based on they need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746995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609" y="157307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Branch working flow [ Animation]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sz="2000" dirty="0"/>
              <a:t>Simple Case of Sprint Release ( smooth release or release with errata)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/>
              <a:t>Discarded/Abandoned Sprint Release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/>
              <a:t>Hot Fix Case of Sprint Release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/>
              <a:t>Discarded Sprint Release with hot fixes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375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/>
          <p:nvPr/>
        </p:nvCxnSpPr>
        <p:spPr>
          <a:xfrm>
            <a:off x="255373" y="2330083"/>
            <a:ext cx="5198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02508" y="2244054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30876" y="2244053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359244" y="2244054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837040" y="2244053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98360" y="2244053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759680" y="2244052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450094" y="2244051"/>
            <a:ext cx="164757" cy="1647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1424844" y="2389765"/>
            <a:ext cx="0" cy="3048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15145" y="2410964"/>
            <a:ext cx="0" cy="3048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125355" y="2602222"/>
            <a:ext cx="285941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32706" y="2565503"/>
            <a:ext cx="64255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800" dirty="0" smtClean="0">
                <a:solidFill>
                  <a:schemeClr val="bg1">
                    <a:lumMod val="50000"/>
                  </a:schemeClr>
                </a:solidFill>
              </a:rPr>
              <a:t>Sprint 1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230629" y="2602826"/>
            <a:ext cx="285941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1446670" y="2604612"/>
            <a:ext cx="257991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30728" y="2541522"/>
            <a:ext cx="64255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800" dirty="0" smtClean="0">
                <a:solidFill>
                  <a:schemeClr val="bg1">
                    <a:lumMod val="50000"/>
                  </a:schemeClr>
                </a:solidFill>
              </a:rPr>
              <a:t>Sprint 2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481340" y="1878327"/>
            <a:ext cx="1743112" cy="799142"/>
            <a:chOff x="578681" y="2862575"/>
            <a:chExt cx="1917423" cy="799142"/>
          </a:xfrm>
        </p:grpSpPr>
        <p:sp>
          <p:nvSpPr>
            <p:cNvPr id="32" name="Arc 31"/>
            <p:cNvSpPr/>
            <p:nvPr/>
          </p:nvSpPr>
          <p:spPr>
            <a:xfrm rot="16375188">
              <a:off x="459231" y="2998572"/>
              <a:ext cx="782595" cy="543696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801468" y="2862575"/>
              <a:ext cx="1694636" cy="32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Oval 33"/>
          <p:cNvSpPr/>
          <p:nvPr/>
        </p:nvSpPr>
        <p:spPr>
          <a:xfrm>
            <a:off x="1625004" y="1799156"/>
            <a:ext cx="164757" cy="1647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17451" y="2048159"/>
            <a:ext cx="8671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</a:t>
            </a:r>
            <a:r>
              <a:rPr lang="en-US" sz="800" dirty="0" smtClean="0"/>
              <a:t>aster=0.1</a:t>
            </a:r>
            <a:endParaRPr lang="en-US" sz="800" dirty="0"/>
          </a:p>
        </p:txBody>
      </p:sp>
      <p:sp>
        <p:nvSpPr>
          <p:cNvPr id="47" name="TextBox 46"/>
          <p:cNvSpPr txBox="1"/>
          <p:nvPr/>
        </p:nvSpPr>
        <p:spPr>
          <a:xfrm>
            <a:off x="379596" y="1031413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Version bump commit: 0.1</a:t>
            </a:r>
            <a:r>
              <a:rPr lang="en-US" sz="800" dirty="0" smtClean="0">
                <a:sym typeface="Wingdings" panose="05000000000000000000" pitchFamily="2" charset="2"/>
              </a:rPr>
              <a:t> 0.2</a:t>
            </a:r>
            <a:endParaRPr lang="en-US" sz="800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1548900" y="2040681"/>
            <a:ext cx="106245" cy="1109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4"/>
          </p:cNvCxnSpPr>
          <p:nvPr/>
        </p:nvCxnSpPr>
        <p:spPr>
          <a:xfrm>
            <a:off x="1707383" y="1963913"/>
            <a:ext cx="284887" cy="1641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4" name="Arc 53"/>
          <p:cNvSpPr/>
          <p:nvPr/>
        </p:nvSpPr>
        <p:spPr>
          <a:xfrm rot="15986401" flipV="1">
            <a:off x="2808079" y="1958794"/>
            <a:ext cx="782595" cy="637142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2570205" y="2048159"/>
            <a:ext cx="879890" cy="3038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2230728" y="2244051"/>
            <a:ext cx="352494" cy="236551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424844" y="3154862"/>
            <a:ext cx="5132173" cy="261610"/>
          </a:xfrm>
          <a:prstGeom prst="rect">
            <a:avLst/>
          </a:prstGeom>
          <a:solidFill>
            <a:srgbClr val="CDCDCD">
              <a:alpha val="54118"/>
            </a:srgb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50" dirty="0" smtClean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1.</a:t>
            </a:r>
            <a:r>
              <a:rPr lang="en-US" altLang="zh-CN" sz="1050" dirty="0" smtClean="0"/>
              <a:t>   0.2 branch created at the end of sprint #1</a:t>
            </a:r>
            <a:endParaRPr lang="en-US" sz="1050" dirty="0"/>
          </a:p>
        </p:txBody>
      </p:sp>
      <p:sp>
        <p:nvSpPr>
          <p:cNvPr id="50" name="TextBox 49"/>
          <p:cNvSpPr txBox="1"/>
          <p:nvPr/>
        </p:nvSpPr>
        <p:spPr>
          <a:xfrm>
            <a:off x="1869990" y="3605725"/>
            <a:ext cx="7982222" cy="253916"/>
          </a:xfrm>
          <a:prstGeom prst="rect">
            <a:avLst/>
          </a:prstGeom>
          <a:solidFill>
            <a:srgbClr val="CDCDCD">
              <a:alpha val="54118"/>
            </a:srgb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2.  </a:t>
            </a:r>
            <a:r>
              <a:rPr lang="en-US" altLang="zh-CN" sz="1050" dirty="0" smtClean="0"/>
              <a:t>a </a:t>
            </a:r>
            <a:r>
              <a:rPr lang="en-US" altLang="zh-CN" sz="1050" u="sng" dirty="0" smtClean="0"/>
              <a:t>commit</a:t>
            </a:r>
            <a:r>
              <a:rPr lang="en-US" altLang="zh-CN" sz="1050" dirty="0" smtClean="0"/>
              <a:t> bumps the version ( </a:t>
            </a:r>
            <a:r>
              <a:rPr lang="en-US" altLang="zh-CN" sz="1050" dirty="0" err="1" smtClean="0"/>
              <a:t>debian</a:t>
            </a:r>
            <a:r>
              <a:rPr lang="en-US" altLang="zh-CN" sz="1050" dirty="0" smtClean="0"/>
              <a:t>/changelog, </a:t>
            </a:r>
            <a:r>
              <a:rPr lang="en-US" altLang="zh-CN" sz="1050" dirty="0" err="1" smtClean="0"/>
              <a:t>package.json</a:t>
            </a:r>
            <a:r>
              <a:rPr lang="en-US" altLang="zh-CN" sz="1050" dirty="0" smtClean="0"/>
              <a:t>).  [bumping commit &amp; tag added can be a auto job]</a:t>
            </a:r>
            <a:endParaRPr lang="en-US" sz="1050" dirty="0"/>
          </a:p>
        </p:txBody>
      </p:sp>
      <p:sp>
        <p:nvSpPr>
          <p:cNvPr id="55" name="TextBox 54"/>
          <p:cNvSpPr txBox="1"/>
          <p:nvPr/>
        </p:nvSpPr>
        <p:spPr>
          <a:xfrm>
            <a:off x="1424844" y="5107848"/>
            <a:ext cx="7298725" cy="577081"/>
          </a:xfrm>
          <a:prstGeom prst="rect">
            <a:avLst/>
          </a:prstGeom>
          <a:solidFill>
            <a:srgbClr val="CDCDCD">
              <a:alpha val="54118"/>
            </a:srgb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50" dirty="0" smtClean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5.  </a:t>
            </a:r>
            <a:r>
              <a:rPr lang="en-US" altLang="zh-CN" sz="1050" dirty="0" smtClean="0"/>
              <a:t>Merge back branch</a:t>
            </a:r>
            <a:r>
              <a:rPr lang="en-US" altLang="zh-CN" sz="1050" dirty="0"/>
              <a:t> to </a:t>
            </a:r>
            <a:r>
              <a:rPr lang="en-US" altLang="zh-CN" sz="1050" dirty="0" smtClean="0"/>
              <a:t>master ( </a:t>
            </a:r>
            <a:r>
              <a:rPr lang="en-US" altLang="zh-CN" sz="1050" u="sng" dirty="0" smtClean="0"/>
              <a:t>no later than </a:t>
            </a:r>
            <a:r>
              <a:rPr lang="en-US" altLang="zh-CN" sz="1050" dirty="0" smtClean="0"/>
              <a:t>sprint#2 end, can happen in the middle of sprint. 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zh-CN" sz="1000" dirty="0" smtClean="0"/>
              <a:t>The 0.2 branch will be “</a:t>
            </a:r>
            <a:r>
              <a:rPr lang="en-US" altLang="zh-CN" sz="1000" u="sng" dirty="0" smtClean="0"/>
              <a:t>deleted</a:t>
            </a:r>
            <a:r>
              <a:rPr lang="en-US" altLang="zh-CN" sz="1000" dirty="0" smtClean="0"/>
              <a:t>” ( unless it’s a theme release branch </a:t>
            </a:r>
            <a:r>
              <a:rPr lang="en-US" altLang="zh-CN" sz="1000" dirty="0"/>
              <a:t>?</a:t>
            </a:r>
            <a:r>
              <a:rPr lang="en-US" altLang="zh-CN" sz="1000" dirty="0" smtClean="0"/>
              <a:t>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zh-CN" sz="1000" dirty="0" smtClean="0"/>
              <a:t>then </a:t>
            </a:r>
            <a:r>
              <a:rPr lang="en-US" altLang="zh-CN" sz="1000" u="sng" dirty="0" smtClean="0"/>
              <a:t>master</a:t>
            </a:r>
            <a:r>
              <a:rPr lang="en-US" altLang="zh-CN" sz="1000" dirty="0" smtClean="0"/>
              <a:t> version bumped to 0.2 (because the version bump commit merged back to master)</a:t>
            </a:r>
            <a:endParaRPr lang="en-US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1866303" y="4625457"/>
            <a:ext cx="7137654" cy="253916"/>
          </a:xfrm>
          <a:prstGeom prst="rect">
            <a:avLst/>
          </a:prstGeom>
          <a:solidFill>
            <a:srgbClr val="CDCDCD">
              <a:alpha val="54118"/>
            </a:srgb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50" dirty="0" smtClean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4.  </a:t>
            </a:r>
            <a:r>
              <a:rPr lang="en-US" altLang="zh-CN" sz="1050" dirty="0" smtClean="0"/>
              <a:t>Master remains old 0.1 version before branch merging back, so </a:t>
            </a:r>
            <a:r>
              <a:rPr lang="en-US" altLang="zh-CN" sz="1050" u="sng" dirty="0" smtClean="0"/>
              <a:t>nightly build </a:t>
            </a:r>
            <a:r>
              <a:rPr lang="en-US" altLang="zh-CN" sz="1050" dirty="0" smtClean="0"/>
              <a:t>will be versioned 0.1.0-20161201</a:t>
            </a:r>
            <a:endParaRPr lang="en-US" sz="1050" dirty="0"/>
          </a:p>
        </p:txBody>
      </p:sp>
      <p:sp>
        <p:nvSpPr>
          <p:cNvPr id="74" name="TextBox 73"/>
          <p:cNvSpPr txBox="1"/>
          <p:nvPr/>
        </p:nvSpPr>
        <p:spPr>
          <a:xfrm>
            <a:off x="2275698" y="2052246"/>
            <a:ext cx="8671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master=0.1</a:t>
            </a:r>
            <a:endParaRPr lang="en-US" sz="800" dirty="0"/>
          </a:p>
        </p:txBody>
      </p:sp>
      <p:sp>
        <p:nvSpPr>
          <p:cNvPr id="75" name="TextBox 74"/>
          <p:cNvSpPr txBox="1"/>
          <p:nvPr/>
        </p:nvSpPr>
        <p:spPr>
          <a:xfrm>
            <a:off x="3579755" y="2053300"/>
            <a:ext cx="8671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master=0.2</a:t>
            </a:r>
            <a:endParaRPr lang="en-US" sz="800" dirty="0"/>
          </a:p>
        </p:txBody>
      </p:sp>
      <p:sp>
        <p:nvSpPr>
          <p:cNvPr id="76" name="TextBox 75"/>
          <p:cNvSpPr txBox="1"/>
          <p:nvPr/>
        </p:nvSpPr>
        <p:spPr>
          <a:xfrm>
            <a:off x="181232" y="247135"/>
            <a:ext cx="7815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Simple Case of Sprint Release </a:t>
            </a:r>
            <a:r>
              <a:rPr lang="en-US" dirty="0" smtClean="0"/>
              <a:t>( smooth release or release with errata)</a:t>
            </a:r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214683" y="1058763"/>
            <a:ext cx="164757" cy="1647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21759" y="753035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379596" y="724743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Normal commit on master</a:t>
            </a:r>
            <a:endParaRPr lang="en-US" sz="800" dirty="0"/>
          </a:p>
        </p:txBody>
      </p:sp>
      <p:sp>
        <p:nvSpPr>
          <p:cNvPr id="85" name="TextBox 84"/>
          <p:cNvSpPr txBox="1"/>
          <p:nvPr/>
        </p:nvSpPr>
        <p:spPr>
          <a:xfrm>
            <a:off x="1424844" y="4073928"/>
            <a:ext cx="8525980" cy="253916"/>
          </a:xfrm>
          <a:prstGeom prst="rect">
            <a:avLst/>
          </a:prstGeom>
          <a:solidFill>
            <a:srgbClr val="CDCDCD">
              <a:alpha val="54118"/>
            </a:srgb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3"/>
            </a:pPr>
            <a:r>
              <a:rPr lang="en-US" altLang="zh-CN" sz="1050" dirty="0" smtClean="0"/>
              <a:t>CC add “</a:t>
            </a:r>
            <a:r>
              <a:rPr lang="en-US" altLang="zh-CN" sz="1050" u="sng" dirty="0" smtClean="0"/>
              <a:t>tag</a:t>
            </a:r>
            <a:r>
              <a:rPr lang="en-US" altLang="zh-CN" sz="1050" dirty="0" smtClean="0"/>
              <a:t>” (release/0.2.0) for each repo , when CC &amp; leadership feel confident . This tag will </a:t>
            </a:r>
            <a:r>
              <a:rPr lang="en-US" altLang="zh-CN" sz="1050" u="sng" dirty="0" smtClean="0"/>
              <a:t>trigger</a:t>
            </a:r>
            <a:r>
              <a:rPr lang="en-US" altLang="zh-CN" sz="1050" dirty="0" smtClean="0"/>
              <a:t> CI release builds and upload.</a:t>
            </a:r>
          </a:p>
        </p:txBody>
      </p:sp>
      <p:sp>
        <p:nvSpPr>
          <p:cNvPr id="86" name="6-Point Star 85"/>
          <p:cNvSpPr/>
          <p:nvPr/>
        </p:nvSpPr>
        <p:spPr>
          <a:xfrm>
            <a:off x="1938733" y="1782680"/>
            <a:ext cx="164757" cy="181233"/>
          </a:xfrm>
          <a:prstGeom prst="star6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Arrow Connector 88"/>
          <p:cNvCxnSpPr>
            <a:stCxn id="86" idx="2"/>
          </p:cNvCxnSpPr>
          <p:nvPr/>
        </p:nvCxnSpPr>
        <p:spPr>
          <a:xfrm>
            <a:off x="2021112" y="1963913"/>
            <a:ext cx="82378" cy="21100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6-Point Star 89"/>
          <p:cNvSpPr/>
          <p:nvPr/>
        </p:nvSpPr>
        <p:spPr>
          <a:xfrm>
            <a:off x="192388" y="1319767"/>
            <a:ext cx="164757" cy="181233"/>
          </a:xfrm>
          <a:prstGeom prst="star6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386516" y="1318868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Git Tag: release/0.2.0</a:t>
            </a:r>
            <a:endParaRPr lang="en-US" sz="800" dirty="0"/>
          </a:p>
        </p:txBody>
      </p:sp>
      <p:sp>
        <p:nvSpPr>
          <p:cNvPr id="92" name="TextBox 91"/>
          <p:cNvSpPr txBox="1"/>
          <p:nvPr/>
        </p:nvSpPr>
        <p:spPr>
          <a:xfrm>
            <a:off x="2260510" y="1560949"/>
            <a:ext cx="7496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0.2 branch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12208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4" grpId="0" animBg="1"/>
      <p:bldP spid="54" grpId="0" animBg="1"/>
      <p:bldP spid="46" grpId="0" animBg="1"/>
      <p:bldP spid="50" grpId="0" animBg="1"/>
      <p:bldP spid="55" grpId="0" animBg="1"/>
      <p:bldP spid="66" grpId="0" animBg="1"/>
      <p:bldP spid="74" grpId="0"/>
      <p:bldP spid="75" grpId="0"/>
      <p:bldP spid="85" grpId="0" animBg="1"/>
      <p:bldP spid="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/>
          <p:nvPr/>
        </p:nvCxnSpPr>
        <p:spPr>
          <a:xfrm>
            <a:off x="255373" y="2330083"/>
            <a:ext cx="5198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02508" y="2244054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30876" y="2244053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359244" y="2244054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837040" y="2244053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66645" y="2233973"/>
            <a:ext cx="164757" cy="164757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1424844" y="2389765"/>
            <a:ext cx="0" cy="3048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15145" y="2325170"/>
            <a:ext cx="0" cy="36880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125355" y="2602222"/>
            <a:ext cx="285941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32706" y="2565503"/>
            <a:ext cx="64255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800" dirty="0" smtClean="0">
                <a:solidFill>
                  <a:schemeClr val="bg1">
                    <a:lumMod val="50000"/>
                  </a:schemeClr>
                </a:solidFill>
              </a:rPr>
              <a:t>Sprint 1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230629" y="2602826"/>
            <a:ext cx="285941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1446670" y="2604612"/>
            <a:ext cx="257991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30728" y="2541522"/>
            <a:ext cx="64255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800" dirty="0" smtClean="0">
                <a:solidFill>
                  <a:schemeClr val="bg1">
                    <a:lumMod val="50000"/>
                  </a:schemeClr>
                </a:solidFill>
              </a:rPr>
              <a:t>Sprint 2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481340" y="1876504"/>
            <a:ext cx="677157" cy="800965"/>
            <a:chOff x="578681" y="2860752"/>
            <a:chExt cx="744872" cy="800965"/>
          </a:xfrm>
        </p:grpSpPr>
        <p:sp>
          <p:nvSpPr>
            <p:cNvPr id="32" name="Arc 31"/>
            <p:cNvSpPr/>
            <p:nvPr/>
          </p:nvSpPr>
          <p:spPr>
            <a:xfrm rot="16375188">
              <a:off x="459231" y="2998572"/>
              <a:ext cx="782595" cy="543696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>
              <a:stCxn id="34" idx="6"/>
            </p:cNvCxnSpPr>
            <p:nvPr/>
          </p:nvCxnSpPr>
          <p:spPr>
            <a:xfrm flipV="1">
              <a:off x="917944" y="2860752"/>
              <a:ext cx="405609" cy="50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Oval 33"/>
          <p:cNvSpPr/>
          <p:nvPr/>
        </p:nvSpPr>
        <p:spPr>
          <a:xfrm>
            <a:off x="1625004" y="1799156"/>
            <a:ext cx="164757" cy="1647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17451" y="2048159"/>
            <a:ext cx="8671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</a:t>
            </a:r>
            <a:r>
              <a:rPr lang="en-US" sz="800" dirty="0" smtClean="0"/>
              <a:t>aster=0.1</a:t>
            </a:r>
            <a:endParaRPr lang="en-US" sz="800" dirty="0"/>
          </a:p>
        </p:txBody>
      </p:sp>
      <p:sp>
        <p:nvSpPr>
          <p:cNvPr id="47" name="TextBox 46"/>
          <p:cNvSpPr txBox="1"/>
          <p:nvPr/>
        </p:nvSpPr>
        <p:spPr>
          <a:xfrm>
            <a:off x="379596" y="1031413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Version bump commit: 0.1</a:t>
            </a:r>
            <a:r>
              <a:rPr lang="en-US" sz="800" dirty="0" smtClean="0">
                <a:sym typeface="Wingdings" panose="05000000000000000000" pitchFamily="2" charset="2"/>
              </a:rPr>
              <a:t> 0.2</a:t>
            </a:r>
            <a:endParaRPr lang="en-US" sz="800" dirty="0"/>
          </a:p>
        </p:txBody>
      </p:sp>
      <p:sp>
        <p:nvSpPr>
          <p:cNvPr id="54" name="Arc 53"/>
          <p:cNvSpPr/>
          <p:nvPr/>
        </p:nvSpPr>
        <p:spPr>
          <a:xfrm rot="15986401" flipV="1">
            <a:off x="1732767" y="1949671"/>
            <a:ext cx="782595" cy="637142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404900" y="2947475"/>
            <a:ext cx="5132173" cy="261610"/>
          </a:xfrm>
          <a:prstGeom prst="rect">
            <a:avLst/>
          </a:prstGeom>
          <a:solidFill>
            <a:srgbClr val="CDCDCD">
              <a:alpha val="54118"/>
            </a:srgb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50" dirty="0" smtClean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1.</a:t>
            </a:r>
            <a:r>
              <a:rPr lang="en-US" altLang="zh-CN" sz="1050" dirty="0" smtClean="0"/>
              <a:t>   Same as above on 0.2.0 branch creation and </a:t>
            </a:r>
            <a:r>
              <a:rPr lang="en-US" altLang="zh-CN" sz="1050" dirty="0"/>
              <a:t>0.2.0 </a:t>
            </a:r>
            <a:r>
              <a:rPr lang="en-US" altLang="zh-CN" sz="1050" dirty="0" smtClean="0"/>
              <a:t>version bumped (yellow commit</a:t>
            </a:r>
            <a:r>
              <a:rPr lang="en-US" altLang="zh-CN" sz="1050" dirty="0"/>
              <a:t>)</a:t>
            </a:r>
            <a:endParaRPr lang="en-US" sz="1050" dirty="0"/>
          </a:p>
        </p:txBody>
      </p:sp>
      <p:sp>
        <p:nvSpPr>
          <p:cNvPr id="50" name="TextBox 49"/>
          <p:cNvSpPr txBox="1"/>
          <p:nvPr/>
        </p:nvSpPr>
        <p:spPr>
          <a:xfrm>
            <a:off x="1681731" y="3605725"/>
            <a:ext cx="5132173" cy="415498"/>
          </a:xfrm>
          <a:prstGeom prst="rect">
            <a:avLst/>
          </a:prstGeom>
          <a:solidFill>
            <a:srgbClr val="CDCDCD">
              <a:alpha val="54118"/>
            </a:srgb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50" dirty="0" smtClean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2.  </a:t>
            </a:r>
            <a:r>
              <a:rPr lang="en-US" altLang="zh-CN" sz="1050" dirty="0" smtClean="0"/>
              <a:t>Oops! </a:t>
            </a:r>
            <a:r>
              <a:rPr lang="en-US" altLang="zh-CN" sz="1050" dirty="0"/>
              <a:t>Regression fail with blocking issue. </a:t>
            </a:r>
            <a:r>
              <a:rPr lang="en-US" altLang="zh-CN" sz="1050" dirty="0" smtClean="0"/>
              <a:t>Abandon this branch !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zh-CN" sz="1050" dirty="0" smtClean="0"/>
              <a:t>there will be </a:t>
            </a:r>
            <a:r>
              <a:rPr lang="en-US" altLang="zh-CN" sz="1050" u="sng" dirty="0" smtClean="0"/>
              <a:t>NO</a:t>
            </a:r>
            <a:r>
              <a:rPr lang="en-US" altLang="zh-CN" sz="1050" dirty="0" smtClean="0"/>
              <a:t> </a:t>
            </a:r>
            <a:r>
              <a:rPr lang="en-US" altLang="zh-CN" sz="1050" u="sng" dirty="0" smtClean="0"/>
              <a:t>tag</a:t>
            </a:r>
            <a:r>
              <a:rPr lang="en-US" altLang="zh-CN" sz="1050" dirty="0" smtClean="0"/>
              <a:t> on this branch (so never trigger CI release build)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611433" y="2017155"/>
            <a:ext cx="8671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master=0.1</a:t>
            </a:r>
            <a:endParaRPr lang="en-US" sz="800" dirty="0"/>
          </a:p>
        </p:txBody>
      </p:sp>
      <p:sp>
        <p:nvSpPr>
          <p:cNvPr id="75" name="TextBox 74"/>
          <p:cNvSpPr txBox="1"/>
          <p:nvPr/>
        </p:nvSpPr>
        <p:spPr>
          <a:xfrm>
            <a:off x="3579755" y="1999511"/>
            <a:ext cx="8671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master=0.1</a:t>
            </a:r>
            <a:endParaRPr lang="en-US" sz="800" dirty="0"/>
          </a:p>
        </p:txBody>
      </p:sp>
      <p:sp>
        <p:nvSpPr>
          <p:cNvPr id="76" name="TextBox 75"/>
          <p:cNvSpPr txBox="1"/>
          <p:nvPr/>
        </p:nvSpPr>
        <p:spPr>
          <a:xfrm>
            <a:off x="181232" y="247135"/>
            <a:ext cx="3921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Discarded/Abandoned </a:t>
            </a:r>
            <a:r>
              <a:rPr lang="en-US" u="sng" dirty="0" smtClean="0"/>
              <a:t>Sprint Release</a:t>
            </a:r>
            <a:endParaRPr lang="en-US" u="sng" dirty="0"/>
          </a:p>
        </p:txBody>
      </p:sp>
      <p:sp>
        <p:nvSpPr>
          <p:cNvPr id="79" name="Oval 78"/>
          <p:cNvSpPr/>
          <p:nvPr/>
        </p:nvSpPr>
        <p:spPr>
          <a:xfrm>
            <a:off x="214683" y="1058763"/>
            <a:ext cx="164757" cy="1647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21759" y="753035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379596" y="724743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Normal commit on master</a:t>
            </a:r>
            <a:endParaRPr lang="en-US" sz="800" dirty="0"/>
          </a:p>
        </p:txBody>
      </p:sp>
      <p:sp>
        <p:nvSpPr>
          <p:cNvPr id="86" name="6-Point Star 85"/>
          <p:cNvSpPr/>
          <p:nvPr/>
        </p:nvSpPr>
        <p:spPr>
          <a:xfrm>
            <a:off x="1938733" y="1782680"/>
            <a:ext cx="164757" cy="181233"/>
          </a:xfrm>
          <a:prstGeom prst="star6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34" idx="4"/>
          </p:cNvCxnSpPr>
          <p:nvPr/>
        </p:nvCxnSpPr>
        <p:spPr>
          <a:xfrm>
            <a:off x="1707383" y="1963913"/>
            <a:ext cx="21091" cy="983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86" idx="2"/>
          </p:cNvCxnSpPr>
          <p:nvPr/>
        </p:nvCxnSpPr>
        <p:spPr>
          <a:xfrm>
            <a:off x="2021112" y="1963913"/>
            <a:ext cx="120725" cy="16418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2775408" y="2227049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53204" y="2227048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1411296" y="4390982"/>
            <a:ext cx="7544445" cy="577081"/>
          </a:xfrm>
          <a:prstGeom prst="rect">
            <a:avLst/>
          </a:prstGeom>
          <a:solidFill>
            <a:srgbClr val="CDCDCD">
              <a:alpha val="54118"/>
            </a:srgb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50" dirty="0" smtClean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3. </a:t>
            </a:r>
            <a:r>
              <a:rPr lang="en-US" altLang="zh-CN" sz="1050" dirty="0" smtClean="0"/>
              <a:t> Merge If there’s bug fix to be back-port to master. </a:t>
            </a:r>
          </a:p>
          <a:p>
            <a:pPr marL="628650" lvl="2" indent="-171450">
              <a:buFont typeface="Arial" panose="020B0604020202020204" pitchFamily="34" charset="0"/>
              <a:buChar char="•"/>
            </a:pPr>
            <a:r>
              <a:rPr lang="en-US" altLang="zh-CN" sz="1050" dirty="0" smtClean="0"/>
              <a:t>But do </a:t>
            </a:r>
            <a:r>
              <a:rPr lang="en-US" altLang="zh-CN" sz="1050" u="sng" dirty="0" smtClean="0"/>
              <a:t>NOT</a:t>
            </a:r>
            <a:r>
              <a:rPr lang="en-US" altLang="zh-CN" sz="1050" dirty="0" smtClean="0"/>
              <a:t> merge the “yellow” commit( </a:t>
            </a:r>
            <a:r>
              <a:rPr lang="en-US" altLang="zh-CN" sz="1050" u="sng" dirty="0" smtClean="0"/>
              <a:t>version</a:t>
            </a:r>
            <a:r>
              <a:rPr lang="en-US" altLang="zh-CN" sz="1050" dirty="0" smtClean="0"/>
              <a:t> </a:t>
            </a:r>
            <a:r>
              <a:rPr lang="en-US" altLang="zh-CN" sz="1050" u="sng" dirty="0" smtClean="0"/>
              <a:t>bumping</a:t>
            </a:r>
            <a:r>
              <a:rPr lang="en-US" altLang="zh-CN" sz="1050" dirty="0" smtClean="0"/>
              <a:t>) to master (need “cherry pick” any bug fix)</a:t>
            </a:r>
          </a:p>
          <a:p>
            <a:pPr marL="628650" lvl="2" indent="-171450">
              <a:buFont typeface="Arial" panose="020B0604020202020204" pitchFamily="34" charset="0"/>
              <a:buChar char="•"/>
            </a:pPr>
            <a:r>
              <a:rPr lang="en-US" altLang="zh-CN" sz="1050" dirty="0" smtClean="0"/>
              <a:t>Then, </a:t>
            </a:r>
            <a:r>
              <a:rPr lang="en-US" altLang="zh-CN" sz="1050" u="sng" dirty="0" smtClean="0"/>
              <a:t>delete</a:t>
            </a:r>
            <a:r>
              <a:rPr lang="en-US" altLang="zh-CN" sz="1050" dirty="0" smtClean="0"/>
              <a:t> this branch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flipH="1">
            <a:off x="2252462" y="1963913"/>
            <a:ext cx="73165" cy="2427069"/>
          </a:xfrm>
          <a:prstGeom prst="straightConnector1">
            <a:avLst/>
          </a:prstGeom>
          <a:ln w="31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767018" y="5280389"/>
            <a:ext cx="5132173" cy="253916"/>
          </a:xfrm>
          <a:prstGeom prst="rect">
            <a:avLst/>
          </a:prstGeom>
          <a:solidFill>
            <a:srgbClr val="CDCDCD">
              <a:alpha val="54118"/>
            </a:srgb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50" dirty="0" smtClean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4. </a:t>
            </a:r>
            <a:r>
              <a:rPr lang="en-US" altLang="zh-CN" sz="1050" dirty="0" smtClean="0"/>
              <a:t>Master will remain version 0.1.0, because 0.2.0 is never released</a:t>
            </a:r>
          </a:p>
        </p:txBody>
      </p:sp>
      <p:cxnSp>
        <p:nvCxnSpPr>
          <p:cNvPr id="29" name="Straight Arrow Connector 28"/>
          <p:cNvCxnSpPr>
            <a:stCxn id="75" idx="2"/>
          </p:cNvCxnSpPr>
          <p:nvPr/>
        </p:nvCxnSpPr>
        <p:spPr>
          <a:xfrm flipH="1">
            <a:off x="3417961" y="2214955"/>
            <a:ext cx="595358" cy="3056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30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4" grpId="0" animBg="1"/>
      <p:bldP spid="54" grpId="0" animBg="1"/>
      <p:bldP spid="46" grpId="0" animBg="1"/>
      <p:bldP spid="50" grpId="0" animBg="1"/>
      <p:bldP spid="75" grpId="0"/>
      <p:bldP spid="86" grpId="0" animBg="1"/>
      <p:bldP spid="56" grpId="0" animBg="1"/>
      <p:bldP spid="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Straight Connector 85"/>
          <p:cNvCxnSpPr/>
          <p:nvPr/>
        </p:nvCxnSpPr>
        <p:spPr>
          <a:xfrm flipV="1">
            <a:off x="1771092" y="2359195"/>
            <a:ext cx="1400525" cy="3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81232" y="247135"/>
            <a:ext cx="3921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Hot Fix Case of Sprint Release</a:t>
            </a:r>
            <a:endParaRPr lang="en-US" u="sng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255373" y="2807879"/>
            <a:ext cx="5198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502508" y="2721850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930876" y="2721849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359244" y="2721850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837040" y="2721849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298360" y="2721849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759680" y="2721848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450094" y="2721847"/>
            <a:ext cx="164757" cy="1647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1424844" y="2867561"/>
            <a:ext cx="0" cy="3048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515145" y="2888760"/>
            <a:ext cx="0" cy="3048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125355" y="3080018"/>
            <a:ext cx="285941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32706" y="3043299"/>
            <a:ext cx="64255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800" dirty="0" smtClean="0">
                <a:solidFill>
                  <a:schemeClr val="bg1">
                    <a:lumMod val="50000"/>
                  </a:schemeClr>
                </a:solidFill>
              </a:rPr>
              <a:t>Sprint 1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3230629" y="3080622"/>
            <a:ext cx="285941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1446670" y="3082408"/>
            <a:ext cx="257991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230728" y="3019318"/>
            <a:ext cx="64255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800" dirty="0" smtClean="0">
                <a:solidFill>
                  <a:schemeClr val="bg1">
                    <a:lumMod val="50000"/>
                  </a:schemeClr>
                </a:solidFill>
              </a:rPr>
              <a:t>Sprint 2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2" name="Arc 61"/>
          <p:cNvSpPr/>
          <p:nvPr/>
        </p:nvSpPr>
        <p:spPr>
          <a:xfrm rot="16375188">
            <a:off x="1312463" y="2516834"/>
            <a:ext cx="782595" cy="49426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625004" y="2276952"/>
            <a:ext cx="164757" cy="1647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17451" y="2525955"/>
            <a:ext cx="8671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</a:t>
            </a:r>
            <a:r>
              <a:rPr lang="en-US" sz="800" dirty="0" smtClean="0"/>
              <a:t>aster=0.1</a:t>
            </a:r>
            <a:endParaRPr lang="en-US" sz="800" dirty="0"/>
          </a:p>
        </p:txBody>
      </p:sp>
      <p:sp>
        <p:nvSpPr>
          <p:cNvPr id="69" name="Arc 68"/>
          <p:cNvSpPr/>
          <p:nvPr/>
        </p:nvSpPr>
        <p:spPr>
          <a:xfrm rot="15986401" flipV="1">
            <a:off x="2808079" y="2436590"/>
            <a:ext cx="782595" cy="637142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1938733" y="2531096"/>
            <a:ext cx="8671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master=0.1</a:t>
            </a:r>
            <a:endParaRPr lang="en-US" sz="800" dirty="0"/>
          </a:p>
        </p:txBody>
      </p:sp>
      <p:sp>
        <p:nvSpPr>
          <p:cNvPr id="71" name="TextBox 70"/>
          <p:cNvSpPr txBox="1"/>
          <p:nvPr/>
        </p:nvSpPr>
        <p:spPr>
          <a:xfrm>
            <a:off x="4076091" y="2514490"/>
            <a:ext cx="8671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master=0.2.1</a:t>
            </a:r>
            <a:endParaRPr lang="en-US" sz="800" dirty="0"/>
          </a:p>
        </p:txBody>
      </p:sp>
      <p:sp>
        <p:nvSpPr>
          <p:cNvPr id="72" name="Oval 71"/>
          <p:cNvSpPr/>
          <p:nvPr/>
        </p:nvSpPr>
        <p:spPr>
          <a:xfrm>
            <a:off x="2161815" y="2265633"/>
            <a:ext cx="164757" cy="16475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379599" y="944600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Version bump commit: 0.1</a:t>
            </a:r>
            <a:r>
              <a:rPr lang="en-US" sz="800" dirty="0" smtClean="0">
                <a:sym typeface="Wingdings" panose="05000000000000000000" pitchFamily="2" charset="2"/>
              </a:rPr>
              <a:t> 0.2</a:t>
            </a:r>
            <a:endParaRPr lang="en-US" sz="800" dirty="0"/>
          </a:p>
        </p:txBody>
      </p:sp>
      <p:sp>
        <p:nvSpPr>
          <p:cNvPr id="77" name="Oval 76"/>
          <p:cNvSpPr/>
          <p:nvPr/>
        </p:nvSpPr>
        <p:spPr>
          <a:xfrm>
            <a:off x="214686" y="971950"/>
            <a:ext cx="164757" cy="1647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21762" y="732126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379599" y="703834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Normal commit on master</a:t>
            </a:r>
            <a:endParaRPr lang="en-US" sz="800" dirty="0"/>
          </a:p>
        </p:txBody>
      </p:sp>
      <p:sp>
        <p:nvSpPr>
          <p:cNvPr id="80" name="Oval 79"/>
          <p:cNvSpPr/>
          <p:nvPr/>
        </p:nvSpPr>
        <p:spPr>
          <a:xfrm>
            <a:off x="214685" y="1218878"/>
            <a:ext cx="164757" cy="16475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369812" y="1199402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Hot Fixes</a:t>
            </a:r>
            <a:endParaRPr lang="en-US" sz="800" dirty="0"/>
          </a:p>
        </p:txBody>
      </p:sp>
      <p:sp>
        <p:nvSpPr>
          <p:cNvPr id="82" name="Oval 81"/>
          <p:cNvSpPr/>
          <p:nvPr/>
        </p:nvSpPr>
        <p:spPr>
          <a:xfrm>
            <a:off x="2443567" y="2275434"/>
            <a:ext cx="164757" cy="16475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783902" y="2271787"/>
            <a:ext cx="164757" cy="1647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21762" y="1501618"/>
            <a:ext cx="164757" cy="1647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407333" y="1463816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Version bump commit: 0.2.0</a:t>
            </a:r>
            <a:r>
              <a:rPr lang="en-US" sz="800" dirty="0" smtClean="0">
                <a:sym typeface="Wingdings" panose="05000000000000000000" pitchFamily="2" charset="2"/>
              </a:rPr>
              <a:t> 0.2.1</a:t>
            </a:r>
            <a:endParaRPr lang="en-US" sz="800" dirty="0"/>
          </a:p>
        </p:txBody>
      </p:sp>
      <p:sp>
        <p:nvSpPr>
          <p:cNvPr id="87" name="Oval 86"/>
          <p:cNvSpPr/>
          <p:nvPr/>
        </p:nvSpPr>
        <p:spPr>
          <a:xfrm>
            <a:off x="3634905" y="2728646"/>
            <a:ext cx="164757" cy="16475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3822619" y="2728646"/>
            <a:ext cx="164757" cy="16475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002870" y="2728749"/>
            <a:ext cx="164757" cy="1647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Arrow Connector 89"/>
          <p:cNvCxnSpPr/>
          <p:nvPr/>
        </p:nvCxnSpPr>
        <p:spPr>
          <a:xfrm flipH="1">
            <a:off x="3516609" y="3082408"/>
            <a:ext cx="257991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053529" y="2969891"/>
            <a:ext cx="64255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800" dirty="0" smtClean="0">
                <a:solidFill>
                  <a:schemeClr val="bg1">
                    <a:lumMod val="50000"/>
                  </a:schemeClr>
                </a:solidFill>
              </a:rPr>
              <a:t>Sprint 3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421289" y="3784640"/>
            <a:ext cx="5132173" cy="261610"/>
          </a:xfrm>
          <a:prstGeom prst="rect">
            <a:avLst/>
          </a:prstGeom>
          <a:solidFill>
            <a:srgbClr val="CDCDCD">
              <a:alpha val="54118"/>
            </a:srgb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50" dirty="0" smtClean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1.</a:t>
            </a:r>
            <a:r>
              <a:rPr lang="en-US" altLang="zh-CN" sz="1050" dirty="0" smtClean="0"/>
              <a:t>  Same as normal case.  0.2.0 tag will trigger release build/upload for 0.2.0.</a:t>
            </a:r>
            <a:endParaRPr lang="en-US" sz="1050" dirty="0"/>
          </a:p>
        </p:txBody>
      </p:sp>
      <p:sp>
        <p:nvSpPr>
          <p:cNvPr id="93" name="6-Point Star 92"/>
          <p:cNvSpPr/>
          <p:nvPr/>
        </p:nvSpPr>
        <p:spPr>
          <a:xfrm>
            <a:off x="1898690" y="2266088"/>
            <a:ext cx="164757" cy="181233"/>
          </a:xfrm>
          <a:prstGeom prst="star6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6-Point Star 93"/>
          <p:cNvSpPr/>
          <p:nvPr/>
        </p:nvSpPr>
        <p:spPr>
          <a:xfrm>
            <a:off x="2314264" y="708271"/>
            <a:ext cx="164757" cy="181233"/>
          </a:xfrm>
          <a:prstGeom prst="star6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508392" y="707372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Git Tag: release/0.2.0</a:t>
            </a:r>
            <a:endParaRPr lang="en-US" sz="800" dirty="0"/>
          </a:p>
        </p:txBody>
      </p:sp>
      <p:sp>
        <p:nvSpPr>
          <p:cNvPr id="96" name="6-Point Star 95"/>
          <p:cNvSpPr/>
          <p:nvPr/>
        </p:nvSpPr>
        <p:spPr>
          <a:xfrm>
            <a:off x="2305539" y="971734"/>
            <a:ext cx="164757" cy="181233"/>
          </a:xfrm>
          <a:prstGeom prst="star6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2499667" y="970835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Git Tag: release/0.2.1</a:t>
            </a:r>
            <a:endParaRPr lang="en-US" sz="800" dirty="0"/>
          </a:p>
        </p:txBody>
      </p:sp>
      <p:sp>
        <p:nvSpPr>
          <p:cNvPr id="98" name="6-Point Star 97"/>
          <p:cNvSpPr/>
          <p:nvPr/>
        </p:nvSpPr>
        <p:spPr>
          <a:xfrm>
            <a:off x="3051132" y="2267196"/>
            <a:ext cx="164757" cy="181233"/>
          </a:xfrm>
          <a:prstGeom prst="star6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>
            <a:stCxn id="93" idx="2"/>
          </p:cNvCxnSpPr>
          <p:nvPr/>
        </p:nvCxnSpPr>
        <p:spPr>
          <a:xfrm flipH="1">
            <a:off x="1837040" y="2447321"/>
            <a:ext cx="144029" cy="133731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798002" y="4304965"/>
            <a:ext cx="5132173" cy="261610"/>
          </a:xfrm>
          <a:prstGeom prst="rect">
            <a:avLst/>
          </a:prstGeom>
          <a:solidFill>
            <a:srgbClr val="CDCDCD">
              <a:alpha val="54118"/>
            </a:srgb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50" dirty="0" smtClean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2.</a:t>
            </a:r>
            <a:r>
              <a:rPr lang="en-US" altLang="zh-CN" sz="1050" dirty="0" smtClean="0"/>
              <a:t>  Oops.. Critical </a:t>
            </a:r>
            <a:r>
              <a:rPr lang="en-US" altLang="zh-CN" sz="1050" u="sng" dirty="0" smtClean="0"/>
              <a:t>bug fixes </a:t>
            </a:r>
            <a:r>
              <a:rPr lang="en-US" altLang="zh-CN" sz="1050" dirty="0" smtClean="0"/>
              <a:t>checked into this branch.</a:t>
            </a:r>
            <a:endParaRPr lang="en-US" sz="1050" dirty="0"/>
          </a:p>
        </p:txBody>
      </p:sp>
      <p:cxnSp>
        <p:nvCxnSpPr>
          <p:cNvPr id="5" name="Straight Arrow Connector 4"/>
          <p:cNvCxnSpPr>
            <a:stCxn id="82" idx="4"/>
          </p:cNvCxnSpPr>
          <p:nvPr/>
        </p:nvCxnSpPr>
        <p:spPr>
          <a:xfrm flipH="1">
            <a:off x="2525945" y="2440191"/>
            <a:ext cx="1" cy="186477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72" idx="4"/>
          </p:cNvCxnSpPr>
          <p:nvPr/>
        </p:nvCxnSpPr>
        <p:spPr>
          <a:xfrm>
            <a:off x="2244194" y="2430390"/>
            <a:ext cx="270127" cy="187457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436783" y="4782454"/>
            <a:ext cx="5132173" cy="253916"/>
          </a:xfrm>
          <a:prstGeom prst="rect">
            <a:avLst/>
          </a:prstGeom>
          <a:solidFill>
            <a:srgbClr val="CDCDCD">
              <a:alpha val="54118"/>
            </a:srgb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50" dirty="0" smtClean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3.</a:t>
            </a:r>
            <a:r>
              <a:rPr lang="en-US" altLang="zh-CN" sz="1050" dirty="0" smtClean="0"/>
              <a:t>  To ensure unique version rule, version has to be </a:t>
            </a:r>
            <a:r>
              <a:rPr lang="en-US" altLang="zh-CN" sz="1050" u="sng" dirty="0" smtClean="0"/>
              <a:t>bumped</a:t>
            </a:r>
            <a:r>
              <a:rPr lang="en-US" altLang="zh-CN" sz="1050" dirty="0" smtClean="0"/>
              <a:t> from 0.2.0 to </a:t>
            </a:r>
            <a:r>
              <a:rPr lang="en-US" altLang="zh-CN" sz="1050" u="sng" dirty="0" smtClean="0"/>
              <a:t>0.2.1</a:t>
            </a:r>
            <a:endParaRPr lang="en-US" sz="1050" dirty="0"/>
          </a:p>
        </p:txBody>
      </p:sp>
      <p:cxnSp>
        <p:nvCxnSpPr>
          <p:cNvPr id="16" name="Straight Arrow Connector 15"/>
          <p:cNvCxnSpPr>
            <a:stCxn id="83" idx="4"/>
          </p:cNvCxnSpPr>
          <p:nvPr/>
        </p:nvCxnSpPr>
        <p:spPr>
          <a:xfrm flipH="1">
            <a:off x="2759680" y="2436544"/>
            <a:ext cx="106601" cy="234591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798002" y="5274651"/>
            <a:ext cx="5132173" cy="253916"/>
          </a:xfrm>
          <a:prstGeom prst="rect">
            <a:avLst/>
          </a:prstGeom>
          <a:solidFill>
            <a:srgbClr val="CDCDCD">
              <a:alpha val="54118"/>
            </a:srgb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50" dirty="0" smtClean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4.</a:t>
            </a:r>
            <a:r>
              <a:rPr lang="en-US" altLang="zh-CN" sz="1050" dirty="0" smtClean="0"/>
              <a:t>  A </a:t>
            </a:r>
            <a:r>
              <a:rPr lang="en-US" altLang="zh-CN" sz="1050" u="sng" dirty="0" smtClean="0"/>
              <a:t>new tag </a:t>
            </a:r>
            <a:r>
              <a:rPr lang="en-US" altLang="zh-CN" sz="1050" dirty="0" smtClean="0"/>
              <a:t>(release-0.2.1) will indicates 0.2.1 is ready to be released, and trigger CI builds. </a:t>
            </a:r>
            <a:endParaRPr lang="en-US" sz="1050" dirty="0"/>
          </a:p>
        </p:txBody>
      </p:sp>
      <p:sp>
        <p:nvSpPr>
          <p:cNvPr id="102" name="TextBox 101"/>
          <p:cNvSpPr txBox="1"/>
          <p:nvPr/>
        </p:nvSpPr>
        <p:spPr>
          <a:xfrm>
            <a:off x="1446670" y="5728491"/>
            <a:ext cx="6872577" cy="253916"/>
          </a:xfrm>
          <a:prstGeom prst="rect">
            <a:avLst/>
          </a:prstGeom>
          <a:solidFill>
            <a:srgbClr val="CDCDCD">
              <a:alpha val="54118"/>
            </a:srgb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5</a:t>
            </a:r>
            <a:r>
              <a:rPr lang="en-US" altLang="zh-CN" sz="1050" dirty="0" smtClean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.</a:t>
            </a:r>
            <a:r>
              <a:rPr lang="en-US" altLang="zh-CN" sz="1050" dirty="0" smtClean="0"/>
              <a:t>  Merge all things back to master ( NOTE: bug fixes can be merged back earlier to ensure master healthy )</a:t>
            </a:r>
            <a:endParaRPr lang="en-US" sz="105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133511" y="2525955"/>
            <a:ext cx="300448" cy="3202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1802997" y="6150138"/>
            <a:ext cx="9894733" cy="253916"/>
          </a:xfrm>
          <a:prstGeom prst="rect">
            <a:avLst/>
          </a:prstGeom>
          <a:solidFill>
            <a:srgbClr val="CDCDCD">
              <a:alpha val="54118"/>
            </a:srgb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50" dirty="0" smtClean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6.</a:t>
            </a:r>
            <a:r>
              <a:rPr lang="en-US" altLang="zh-CN" sz="1050" dirty="0" smtClean="0"/>
              <a:t>  After merging, </a:t>
            </a:r>
            <a:r>
              <a:rPr lang="en-US" altLang="zh-CN" sz="1050" u="sng" dirty="0" smtClean="0"/>
              <a:t>master</a:t>
            </a:r>
            <a:r>
              <a:rPr lang="en-US" altLang="zh-CN" sz="1050" dirty="0" smtClean="0"/>
              <a:t> version</a:t>
            </a:r>
            <a:r>
              <a:rPr lang="en-US" altLang="zh-CN" sz="1050" dirty="0"/>
              <a:t>( </a:t>
            </a:r>
            <a:r>
              <a:rPr lang="en-US" altLang="zh-CN" sz="1050" dirty="0" err="1"/>
              <a:t>debian</a:t>
            </a:r>
            <a:r>
              <a:rPr lang="en-US" altLang="zh-CN" sz="1050" dirty="0"/>
              <a:t>/changelog, </a:t>
            </a:r>
            <a:r>
              <a:rPr lang="en-US" altLang="zh-CN" sz="1050" dirty="0" err="1" smtClean="0"/>
              <a:t>package.json</a:t>
            </a:r>
            <a:r>
              <a:rPr lang="en-US" altLang="zh-CN" sz="1050" dirty="0" smtClean="0"/>
              <a:t>) will become 0.2.1.  sprint #3 nightly build will be versioned 0.2.1-20161207.</a:t>
            </a:r>
            <a:endParaRPr lang="en-US" sz="105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774600" y="2721847"/>
            <a:ext cx="576199" cy="342829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8" idx="2"/>
          </p:cNvCxnSpPr>
          <p:nvPr/>
        </p:nvCxnSpPr>
        <p:spPr>
          <a:xfrm flipH="1">
            <a:off x="2873279" y="2448429"/>
            <a:ext cx="260232" cy="2826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46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9" grpId="0" animBg="1"/>
      <p:bldP spid="100" grpId="0" animBg="1"/>
      <p:bldP spid="101" grpId="0" animBg="1"/>
      <p:bldP spid="102" grpId="0" animBg="1"/>
      <p:bldP spid="10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Straight Connector 85"/>
          <p:cNvCxnSpPr/>
          <p:nvPr/>
        </p:nvCxnSpPr>
        <p:spPr>
          <a:xfrm flipV="1">
            <a:off x="1771092" y="2359195"/>
            <a:ext cx="1400525" cy="3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81232" y="247135"/>
            <a:ext cx="3921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Discarded Sprint Release with hot fixes</a:t>
            </a:r>
            <a:endParaRPr lang="en-US" u="sng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255373" y="2807879"/>
            <a:ext cx="51980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502508" y="2721850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930876" y="2721849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359244" y="2721850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837040" y="2721849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298360" y="2721849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759680" y="2721848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1424844" y="2867561"/>
            <a:ext cx="0" cy="3048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515145" y="2888760"/>
            <a:ext cx="0" cy="3048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125355" y="3080018"/>
            <a:ext cx="285941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32706" y="3043299"/>
            <a:ext cx="64255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800" dirty="0" smtClean="0">
                <a:solidFill>
                  <a:schemeClr val="bg1">
                    <a:lumMod val="50000"/>
                  </a:schemeClr>
                </a:solidFill>
              </a:rPr>
              <a:t>Sprint 1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3230629" y="3080622"/>
            <a:ext cx="285941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1446670" y="3082408"/>
            <a:ext cx="257991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230728" y="3019318"/>
            <a:ext cx="64255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800" dirty="0" smtClean="0">
                <a:solidFill>
                  <a:schemeClr val="bg1">
                    <a:lumMod val="50000"/>
                  </a:schemeClr>
                </a:solidFill>
              </a:rPr>
              <a:t>Sprint 2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2" name="Arc 61"/>
          <p:cNvSpPr/>
          <p:nvPr/>
        </p:nvSpPr>
        <p:spPr>
          <a:xfrm rot="16375188">
            <a:off x="1312463" y="2516834"/>
            <a:ext cx="782595" cy="49426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625004" y="2276952"/>
            <a:ext cx="164757" cy="1647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17451" y="2525955"/>
            <a:ext cx="8671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</a:t>
            </a:r>
            <a:r>
              <a:rPr lang="en-US" sz="800" dirty="0" smtClean="0"/>
              <a:t>aster=0.1</a:t>
            </a:r>
            <a:endParaRPr lang="en-US" sz="800" dirty="0"/>
          </a:p>
        </p:txBody>
      </p:sp>
      <p:sp>
        <p:nvSpPr>
          <p:cNvPr id="69" name="Arc 68"/>
          <p:cNvSpPr/>
          <p:nvPr/>
        </p:nvSpPr>
        <p:spPr>
          <a:xfrm rot="15986401" flipV="1">
            <a:off x="2808079" y="2436590"/>
            <a:ext cx="782595" cy="637142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1938733" y="2531096"/>
            <a:ext cx="8671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master=0.1</a:t>
            </a:r>
            <a:endParaRPr lang="en-US" sz="800" dirty="0"/>
          </a:p>
        </p:txBody>
      </p:sp>
      <p:sp>
        <p:nvSpPr>
          <p:cNvPr id="71" name="TextBox 70"/>
          <p:cNvSpPr txBox="1"/>
          <p:nvPr/>
        </p:nvSpPr>
        <p:spPr>
          <a:xfrm>
            <a:off x="4076091" y="2514490"/>
            <a:ext cx="8671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master=0.1</a:t>
            </a:r>
            <a:endParaRPr lang="en-US" sz="800" dirty="0"/>
          </a:p>
        </p:txBody>
      </p:sp>
      <p:sp>
        <p:nvSpPr>
          <p:cNvPr id="72" name="Oval 71"/>
          <p:cNvSpPr/>
          <p:nvPr/>
        </p:nvSpPr>
        <p:spPr>
          <a:xfrm>
            <a:off x="2161815" y="2265633"/>
            <a:ext cx="164757" cy="16475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379599" y="944600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Version bump commit: 0.1</a:t>
            </a:r>
            <a:r>
              <a:rPr lang="en-US" sz="800" dirty="0" smtClean="0">
                <a:sym typeface="Wingdings" panose="05000000000000000000" pitchFamily="2" charset="2"/>
              </a:rPr>
              <a:t> 0.2</a:t>
            </a:r>
            <a:endParaRPr lang="en-US" sz="800" dirty="0"/>
          </a:p>
        </p:txBody>
      </p:sp>
      <p:sp>
        <p:nvSpPr>
          <p:cNvPr id="77" name="Oval 76"/>
          <p:cNvSpPr/>
          <p:nvPr/>
        </p:nvSpPr>
        <p:spPr>
          <a:xfrm>
            <a:off x="214686" y="971950"/>
            <a:ext cx="164757" cy="1647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21762" y="732126"/>
            <a:ext cx="164757" cy="16475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379599" y="703834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Normal commit on master</a:t>
            </a:r>
            <a:endParaRPr lang="en-US" sz="800" dirty="0"/>
          </a:p>
        </p:txBody>
      </p:sp>
      <p:sp>
        <p:nvSpPr>
          <p:cNvPr id="80" name="Oval 79"/>
          <p:cNvSpPr/>
          <p:nvPr/>
        </p:nvSpPr>
        <p:spPr>
          <a:xfrm>
            <a:off x="214685" y="1218878"/>
            <a:ext cx="164757" cy="16475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369812" y="1199402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Hot Fixes</a:t>
            </a:r>
            <a:endParaRPr lang="en-US" sz="800" dirty="0"/>
          </a:p>
        </p:txBody>
      </p:sp>
      <p:sp>
        <p:nvSpPr>
          <p:cNvPr id="82" name="Oval 81"/>
          <p:cNvSpPr/>
          <p:nvPr/>
        </p:nvSpPr>
        <p:spPr>
          <a:xfrm>
            <a:off x="2616917" y="2275473"/>
            <a:ext cx="164757" cy="16475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387366" y="2272312"/>
            <a:ext cx="164757" cy="1647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21762" y="1501618"/>
            <a:ext cx="164757" cy="1647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407333" y="1463816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Version bump commit: 0.2.0</a:t>
            </a:r>
            <a:r>
              <a:rPr lang="en-US" sz="800" dirty="0" smtClean="0">
                <a:sym typeface="Wingdings" panose="05000000000000000000" pitchFamily="2" charset="2"/>
              </a:rPr>
              <a:t> 0.2.1</a:t>
            </a:r>
            <a:endParaRPr lang="en-US" sz="800" dirty="0"/>
          </a:p>
        </p:txBody>
      </p:sp>
      <p:sp>
        <p:nvSpPr>
          <p:cNvPr id="87" name="Oval 86"/>
          <p:cNvSpPr/>
          <p:nvPr/>
        </p:nvSpPr>
        <p:spPr>
          <a:xfrm>
            <a:off x="3428136" y="2728646"/>
            <a:ext cx="164757" cy="16475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3616674" y="2728646"/>
            <a:ext cx="164757" cy="16475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Arrow Connector 89"/>
          <p:cNvCxnSpPr/>
          <p:nvPr/>
        </p:nvCxnSpPr>
        <p:spPr>
          <a:xfrm flipH="1">
            <a:off x="3516609" y="3082408"/>
            <a:ext cx="257991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053529" y="2969891"/>
            <a:ext cx="642551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800" dirty="0" smtClean="0">
                <a:solidFill>
                  <a:schemeClr val="bg1">
                    <a:lumMod val="50000"/>
                  </a:schemeClr>
                </a:solidFill>
              </a:rPr>
              <a:t>Sprint 3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3" name="6-Point Star 92"/>
          <p:cNvSpPr/>
          <p:nvPr/>
        </p:nvSpPr>
        <p:spPr>
          <a:xfrm>
            <a:off x="1898690" y="2266088"/>
            <a:ext cx="164757" cy="181233"/>
          </a:xfrm>
          <a:prstGeom prst="star6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6-Point Star 93"/>
          <p:cNvSpPr/>
          <p:nvPr/>
        </p:nvSpPr>
        <p:spPr>
          <a:xfrm>
            <a:off x="2314264" y="708271"/>
            <a:ext cx="164757" cy="181233"/>
          </a:xfrm>
          <a:prstGeom prst="star6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508392" y="707372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Git Tag: release/0.2.0</a:t>
            </a:r>
            <a:endParaRPr lang="en-US" sz="800" dirty="0"/>
          </a:p>
        </p:txBody>
      </p:sp>
      <p:sp>
        <p:nvSpPr>
          <p:cNvPr id="96" name="6-Point Star 95"/>
          <p:cNvSpPr/>
          <p:nvPr/>
        </p:nvSpPr>
        <p:spPr>
          <a:xfrm>
            <a:off x="2305539" y="971734"/>
            <a:ext cx="164757" cy="181233"/>
          </a:xfrm>
          <a:prstGeom prst="star6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2499667" y="970835"/>
            <a:ext cx="1851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Git Tag: release/0.2.1</a:t>
            </a:r>
            <a:endParaRPr lang="en-US" sz="800" dirty="0"/>
          </a:p>
        </p:txBody>
      </p:sp>
      <p:sp>
        <p:nvSpPr>
          <p:cNvPr id="98" name="6-Point Star 97"/>
          <p:cNvSpPr/>
          <p:nvPr/>
        </p:nvSpPr>
        <p:spPr>
          <a:xfrm>
            <a:off x="3051132" y="2267196"/>
            <a:ext cx="164757" cy="181233"/>
          </a:xfrm>
          <a:prstGeom prst="star6">
            <a:avLst/>
          </a:prstGeom>
          <a:noFill/>
          <a:ln>
            <a:solidFill>
              <a:srgbClr val="00B0F0"/>
            </a:solidFill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1625004" y="3837548"/>
            <a:ext cx="5132173" cy="261610"/>
          </a:xfrm>
          <a:prstGeom prst="rect">
            <a:avLst/>
          </a:prstGeom>
          <a:solidFill>
            <a:srgbClr val="CDCDCD">
              <a:alpha val="54118"/>
            </a:srgb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50" dirty="0" smtClean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1.</a:t>
            </a:r>
            <a:r>
              <a:rPr lang="en-US" altLang="zh-CN" sz="1050" dirty="0" smtClean="0"/>
              <a:t>  Hot fixes on the branch  </a:t>
            </a:r>
            <a:endParaRPr lang="en-US" sz="1050" dirty="0"/>
          </a:p>
        </p:txBody>
      </p:sp>
      <p:cxnSp>
        <p:nvCxnSpPr>
          <p:cNvPr id="8" name="Straight Arrow Connector 7"/>
          <p:cNvCxnSpPr>
            <a:stCxn id="72" idx="4"/>
          </p:cNvCxnSpPr>
          <p:nvPr/>
        </p:nvCxnSpPr>
        <p:spPr>
          <a:xfrm>
            <a:off x="2244194" y="2430390"/>
            <a:ext cx="82378" cy="1407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2" idx="4"/>
          </p:cNvCxnSpPr>
          <p:nvPr/>
        </p:nvCxnSpPr>
        <p:spPr>
          <a:xfrm flipH="1">
            <a:off x="2616917" y="2440230"/>
            <a:ext cx="82379" cy="1397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129993" y="4321608"/>
            <a:ext cx="5132173" cy="253916"/>
          </a:xfrm>
          <a:prstGeom prst="rect">
            <a:avLst/>
          </a:prstGeom>
          <a:solidFill>
            <a:srgbClr val="CDCDCD">
              <a:alpha val="54118"/>
            </a:srgb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50" dirty="0" smtClean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2.</a:t>
            </a:r>
            <a:r>
              <a:rPr lang="en-US" altLang="zh-CN" sz="1050" dirty="0" smtClean="0"/>
              <a:t>  Oops, it’s still broken … we should </a:t>
            </a:r>
            <a:r>
              <a:rPr lang="en-US" altLang="zh-CN" sz="1050" u="sng" dirty="0" smtClean="0"/>
              <a:t>give up </a:t>
            </a:r>
            <a:r>
              <a:rPr lang="en-US" altLang="zh-CN" sz="1050" dirty="0" smtClean="0"/>
              <a:t>!  No tag here.</a:t>
            </a:r>
            <a:endParaRPr lang="en-US" sz="1050" dirty="0"/>
          </a:p>
        </p:txBody>
      </p:sp>
      <p:cxnSp>
        <p:nvCxnSpPr>
          <p:cNvPr id="13" name="Straight Arrow Connector 12"/>
          <p:cNvCxnSpPr>
            <a:stCxn id="98" idx="2"/>
          </p:cNvCxnSpPr>
          <p:nvPr/>
        </p:nvCxnSpPr>
        <p:spPr>
          <a:xfrm flipH="1">
            <a:off x="2781296" y="2448429"/>
            <a:ext cx="352215" cy="18899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625004" y="4796184"/>
            <a:ext cx="5132173" cy="253916"/>
          </a:xfrm>
          <a:prstGeom prst="rect">
            <a:avLst/>
          </a:prstGeom>
          <a:solidFill>
            <a:srgbClr val="CDCDCD">
              <a:alpha val="54118"/>
            </a:srgb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50" dirty="0" smtClean="0">
                <a:solidFill>
                  <a:schemeClr val="accent6">
                    <a:lumMod val="75000"/>
                  </a:schemeClr>
                </a:solidFill>
                <a:latin typeface="Bell MT" panose="02020503060305020303" pitchFamily="18" charset="0"/>
              </a:rPr>
              <a:t>2.</a:t>
            </a:r>
            <a:r>
              <a:rPr lang="en-US" altLang="zh-CN" sz="1050" dirty="0" smtClean="0"/>
              <a:t>  </a:t>
            </a:r>
            <a:r>
              <a:rPr lang="en-US" altLang="zh-CN" sz="1050" u="sng" dirty="0" smtClean="0"/>
              <a:t>cherry pick </a:t>
            </a:r>
            <a:r>
              <a:rPr lang="en-US" altLang="zh-CN" sz="1050" dirty="0" smtClean="0"/>
              <a:t>the fixes to master, and </a:t>
            </a:r>
            <a:r>
              <a:rPr lang="en-US" altLang="zh-CN" sz="1050" u="sng" dirty="0" smtClean="0"/>
              <a:t>delete </a:t>
            </a:r>
            <a:r>
              <a:rPr lang="en-US" altLang="zh-CN" sz="1050" dirty="0" smtClean="0"/>
              <a:t>the branch , master </a:t>
            </a:r>
            <a:r>
              <a:rPr lang="en-US" altLang="zh-CN" sz="1050" u="sng" dirty="0" smtClean="0"/>
              <a:t>remains </a:t>
            </a:r>
            <a:r>
              <a:rPr lang="en-US" altLang="zh-CN" sz="1050" dirty="0" smtClean="0"/>
              <a:t>0.1.0</a:t>
            </a:r>
            <a:endParaRPr lang="en-US" sz="105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041587" y="2525955"/>
            <a:ext cx="392372" cy="2270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17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7" grpId="0" animBg="1"/>
      <p:bldP spid="7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1403</Words>
  <Application>Microsoft Office PowerPoint</Application>
  <PresentationFormat>Widescreen</PresentationFormat>
  <Paragraphs>217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宋体</vt:lpstr>
      <vt:lpstr>Arial</vt:lpstr>
      <vt:lpstr>Bell MT</vt:lpstr>
      <vt:lpstr>Calibri</vt:lpstr>
      <vt:lpstr>Calibri Light</vt:lpstr>
      <vt:lpstr>Cambria Math</vt:lpstr>
      <vt:lpstr>Wingdings</vt:lpstr>
      <vt:lpstr>Office Theme</vt:lpstr>
      <vt:lpstr>RackHD  Release &amp; Branch Strategy </vt:lpstr>
      <vt:lpstr>PowerPoint Presentation</vt:lpstr>
      <vt:lpstr>PowerPoint Presentation</vt:lpstr>
      <vt:lpstr>Branch Process</vt:lpstr>
      <vt:lpstr>Branch working flow [ Animation]</vt:lpstr>
      <vt:lpstr>PowerPoint Presentation</vt:lpstr>
      <vt:lpstr>PowerPoint Presentation</vt:lpstr>
      <vt:lpstr>PowerPoint Presentation</vt:lpstr>
      <vt:lpstr>PowerPoint Presentation</vt:lpstr>
      <vt:lpstr>RackHD  Release Strategy</vt:lpstr>
      <vt:lpstr>PowerPoint Presentation</vt:lpstr>
      <vt:lpstr>PowerPoint Presentation</vt:lpstr>
      <vt:lpstr>Backup</vt:lpstr>
      <vt:lpstr>PowerPoint Presentation</vt:lpstr>
      <vt:lpstr>Docker Tag in Dockerhub</vt:lpstr>
      <vt:lpstr>Vagrant versioning in ATLAS</vt:lpstr>
    </vt:vector>
  </TitlesOfParts>
  <Company>EMC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Pan, Peter</dc:creator>
  <cp:lastModifiedBy>Pan, Peter</cp:lastModifiedBy>
  <cp:revision>243</cp:revision>
  <dcterms:created xsi:type="dcterms:W3CDTF">2016-11-21T06:01:03Z</dcterms:created>
  <dcterms:modified xsi:type="dcterms:W3CDTF">2016-12-07T15:02:52Z</dcterms:modified>
</cp:coreProperties>
</file>