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7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9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download/nightl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 smtClean="0">
                <a:solidFill>
                  <a:srgbClr val="0000FF"/>
                </a:solidFill>
              </a:rPr>
              <a:t>X.Y.Z</a:t>
            </a:r>
            <a:r>
              <a:rPr lang="en-US" altLang="zh-CN" dirty="0" smtClean="0"/>
              <a:t> version in nightly build?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It’s meaningful</a:t>
            </a:r>
          </a:p>
          <a:p>
            <a:pPr marL="0" indent="0">
              <a:buNone/>
            </a:pPr>
            <a:r>
              <a:rPr lang="en-US" sz="2000" dirty="0" err="1"/>
              <a:t>e.x</a:t>
            </a:r>
            <a:r>
              <a:rPr lang="en-US" sz="2000" dirty="0"/>
              <a:t>.  </a:t>
            </a:r>
            <a:r>
              <a:rPr lang="en-US" sz="2000" dirty="0" smtClean="0"/>
              <a:t>2.0.0-20170215:  </a:t>
            </a:r>
            <a:r>
              <a:rPr lang="en-US" sz="2000" dirty="0" smtClean="0"/>
              <a:t>It obvious tells: I’m an incremental dev build,  based on previous 2.0.0 release (aka, adding new things on 2.0.0)</a:t>
            </a:r>
          </a:p>
          <a:p>
            <a:pPr marL="0" indent="0">
              <a:buNone/>
            </a:pPr>
            <a:r>
              <a:rPr lang="en-US" sz="2000" dirty="0" smtClean="0"/>
              <a:t>a “use case”:  I’m a customer was using 1.2.0. now I know I should not use above daily build, because it’s based on 2.0.0 which is not backward compatible.</a:t>
            </a:r>
          </a:p>
          <a:p>
            <a:endParaRPr lang="en-US" dirty="0" smtClean="0"/>
          </a:p>
          <a:p>
            <a:r>
              <a:rPr lang="en-US" dirty="0" smtClean="0"/>
              <a:t>It is Industrial common practice : </a:t>
            </a:r>
            <a:r>
              <a:rPr lang="en-US" dirty="0" smtClean="0">
                <a:hlinkClick r:id="rId2"/>
              </a:rPr>
              <a:t>example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confusion during “</a:t>
            </a:r>
            <a:r>
              <a:rPr lang="en-US" dirty="0" err="1" smtClean="0"/>
              <a:t>rc</a:t>
            </a:r>
            <a:r>
              <a:rPr lang="en-US" dirty="0" smtClean="0"/>
              <a:t>” period. </a:t>
            </a:r>
          </a:p>
          <a:p>
            <a:r>
              <a:rPr lang="en-US" sz="2000" dirty="0" smtClean="0"/>
              <a:t>Solution: </a:t>
            </a:r>
          </a:p>
          <a:p>
            <a:pPr lvl="1"/>
            <a:r>
              <a:rPr lang="en-US" sz="1600" dirty="0" smtClean="0"/>
              <a:t>defer “version </a:t>
            </a:r>
            <a:r>
              <a:rPr lang="en-US" sz="1600" dirty="0" err="1" smtClean="0"/>
              <a:t>bumpping</a:t>
            </a:r>
            <a:r>
              <a:rPr lang="en-US" sz="1600" dirty="0" smtClean="0"/>
              <a:t>” </a:t>
            </a:r>
            <a:r>
              <a:rPr lang="en-US" sz="1600" dirty="0" smtClean="0"/>
              <a:t>until final release tagging</a:t>
            </a:r>
          </a:p>
          <a:p>
            <a:r>
              <a:rPr lang="en-US" altLang="zh-CN" sz="2000" dirty="0" smtClean="0"/>
              <a:t>Highlights: </a:t>
            </a:r>
            <a:endParaRPr lang="en-US" altLang="zh-CN" sz="2000" dirty="0"/>
          </a:p>
          <a:p>
            <a:pPr lvl="2"/>
            <a:r>
              <a:rPr lang="en-US" altLang="zh-CN" sz="1700" dirty="0" smtClean="0"/>
              <a:t>After </a:t>
            </a:r>
            <a:r>
              <a:rPr lang="en-US" altLang="zh-CN" sz="1700" dirty="0" err="1" smtClean="0"/>
              <a:t>rc</a:t>
            </a:r>
            <a:r>
              <a:rPr lang="en-US" altLang="zh-CN" sz="1700" dirty="0" smtClean="0"/>
              <a:t> tag added, </a:t>
            </a:r>
          </a:p>
          <a:p>
            <a:pPr lvl="3"/>
            <a:r>
              <a:rPr lang="en-US" altLang="zh-CN" sz="1600" dirty="0" smtClean="0"/>
              <a:t>If hot fix on master:  master nightly build will be no diff than RC build. But it’s ok. The content is the same.</a:t>
            </a:r>
          </a:p>
          <a:p>
            <a:pPr lvl="3"/>
            <a:r>
              <a:rPr lang="en-US" altLang="zh-CN" sz="1600" dirty="0" smtClean="0"/>
              <a:t>If hot fix on branch</a:t>
            </a:r>
            <a:r>
              <a:rPr lang="en-US" altLang="zh-CN" sz="1600" dirty="0" smtClean="0"/>
              <a:t>:   </a:t>
            </a:r>
          </a:p>
          <a:p>
            <a:pPr lvl="4"/>
            <a:r>
              <a:rPr lang="en-US" altLang="zh-CN" sz="1600" dirty="0" smtClean="0"/>
              <a:t>For on-xxx small versions:  </a:t>
            </a:r>
            <a:r>
              <a:rPr lang="en-US" altLang="zh-CN" sz="1600" dirty="0" smtClean="0"/>
              <a:t>the commit-hash at the end of version string will tell master build or RC build. But no obvious.</a:t>
            </a:r>
          </a:p>
          <a:p>
            <a:pPr lvl="4"/>
            <a:r>
              <a:rPr lang="en-US" altLang="zh-CN" sz="1600" dirty="0" smtClean="0"/>
              <a:t>For </a:t>
            </a:r>
            <a:r>
              <a:rPr lang="en-US" altLang="zh-CN" sz="1600" dirty="0" err="1" smtClean="0"/>
              <a:t>rackhd.deb</a:t>
            </a:r>
            <a:r>
              <a:rPr lang="en-US" altLang="zh-CN" sz="1600" dirty="0" smtClean="0"/>
              <a:t> &amp;  </a:t>
            </a:r>
            <a:r>
              <a:rPr lang="en-US" altLang="zh-CN" sz="1600" dirty="0" err="1" smtClean="0"/>
              <a:t>rackhd.ova</a:t>
            </a:r>
            <a:r>
              <a:rPr lang="en-US" altLang="zh-CN" sz="1600" dirty="0" smtClean="0"/>
              <a:t>, No way for now. Maybe we can consider add a “-</a:t>
            </a:r>
            <a:r>
              <a:rPr lang="en-US" altLang="zh-CN" sz="1600" dirty="0" err="1" smtClean="0"/>
              <a:t>rc</a:t>
            </a:r>
            <a:r>
              <a:rPr lang="en-US" altLang="zh-CN" sz="1600" dirty="0" smtClean="0"/>
              <a:t>-” in the middle ?</a:t>
            </a:r>
            <a:endParaRPr lang="en-US" altLang="zh-CN" sz="1600" dirty="0" smtClean="0"/>
          </a:p>
          <a:p>
            <a:pPr lvl="2"/>
            <a:endParaRPr lang="en-US" sz="1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0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2"/>
          <p:cNvSpPr txBox="1"/>
          <p:nvPr/>
        </p:nvSpPr>
        <p:spPr>
          <a:xfrm>
            <a:off x="332775" y="380047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Version bump commit: 1</a:t>
            </a:r>
            <a:r>
              <a:rPr lang="en-US" altLang="zh-CN" sz="800" dirty="0" smtClean="0"/>
              <a:t>.2.0</a:t>
            </a:r>
            <a:r>
              <a:rPr lang="en-US" sz="800" dirty="0" smtClean="0">
                <a:sym typeface="Wingdings" panose="05000000000000000000" pitchFamily="2" charset="2"/>
              </a:rPr>
              <a:t> 1</a:t>
            </a:r>
            <a:r>
              <a:rPr lang="en-US" altLang="zh-CN" sz="800" dirty="0" smtClean="0">
                <a:sym typeface="Wingdings" panose="05000000000000000000" pitchFamily="2" charset="2"/>
              </a:rPr>
              <a:t>.3.0</a:t>
            </a:r>
            <a:endParaRPr lang="en-US" sz="800" dirty="0"/>
          </a:p>
        </p:txBody>
      </p:sp>
      <p:sp>
        <p:nvSpPr>
          <p:cNvPr id="19" name="Oval 18"/>
          <p:cNvSpPr/>
          <p:nvPr/>
        </p:nvSpPr>
        <p:spPr>
          <a:xfrm>
            <a:off x="167862" y="407397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4938" y="16757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8"/>
          <p:cNvSpPr txBox="1"/>
          <p:nvPr/>
        </p:nvSpPr>
        <p:spPr>
          <a:xfrm>
            <a:off x="332775" y="139281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22" name="Oval 21"/>
          <p:cNvSpPr/>
          <p:nvPr/>
        </p:nvSpPr>
        <p:spPr>
          <a:xfrm>
            <a:off x="167861" y="654325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Box 80"/>
          <p:cNvSpPr txBox="1"/>
          <p:nvPr/>
        </p:nvSpPr>
        <p:spPr>
          <a:xfrm>
            <a:off x="322988" y="63484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Hot Fixes</a:t>
            </a:r>
            <a:endParaRPr lang="en-US" sz="800" dirty="0"/>
          </a:p>
        </p:txBody>
      </p:sp>
      <p:sp>
        <p:nvSpPr>
          <p:cNvPr id="26" name="6-Point Star 25"/>
          <p:cNvSpPr/>
          <p:nvPr/>
        </p:nvSpPr>
        <p:spPr>
          <a:xfrm>
            <a:off x="2267440" y="143718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extBox 94"/>
          <p:cNvSpPr txBox="1"/>
          <p:nvPr/>
        </p:nvSpPr>
        <p:spPr>
          <a:xfrm>
            <a:off x="2461568" y="14281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release/1.3.0-rc</a:t>
            </a:r>
            <a:endParaRPr lang="en-US" sz="800" dirty="0"/>
          </a:p>
        </p:txBody>
      </p:sp>
      <p:sp>
        <p:nvSpPr>
          <p:cNvPr id="28" name="6-Point Star 27"/>
          <p:cNvSpPr/>
          <p:nvPr/>
        </p:nvSpPr>
        <p:spPr>
          <a:xfrm>
            <a:off x="2258715" y="407181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TextBox 96"/>
          <p:cNvSpPr txBox="1"/>
          <p:nvPr/>
        </p:nvSpPr>
        <p:spPr>
          <a:xfrm>
            <a:off x="2452843" y="40628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257316" y="1034278"/>
            <a:ext cx="732777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r>
              <a:rPr lang="en-US" dirty="0" smtClean="0"/>
              <a:t>- “version bump” </a:t>
            </a:r>
            <a:r>
              <a:rPr lang="en-US" altLang="zh-CN" dirty="0" smtClean="0"/>
              <a:t>when “</a:t>
            </a:r>
            <a:r>
              <a:rPr lang="en-US" altLang="zh-CN" dirty="0" err="1" smtClean="0"/>
              <a:t>rc</a:t>
            </a:r>
            <a:r>
              <a:rPr lang="en-US" altLang="zh-CN" dirty="0" smtClean="0"/>
              <a:t>” tagging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26120" y="2603216"/>
            <a:ext cx="346229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380722" y="2523317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70474" y="2518878"/>
            <a:ext cx="168676" cy="1686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1064" y="2986540"/>
            <a:ext cx="1655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ightly build:   1.2.0-xxx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5078881" y="2518878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8444" y="2518878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07120" y="1750480"/>
            <a:ext cx="1154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Sprint Ends</a:t>
            </a:r>
            <a:endParaRPr lang="en-US" sz="105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975547" y="2929011"/>
            <a:ext cx="0" cy="3778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63798" y="3099108"/>
            <a:ext cx="355032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589800" y="3109577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6-Point Star 38"/>
          <p:cNvSpPr/>
          <p:nvPr/>
        </p:nvSpPr>
        <p:spPr>
          <a:xfrm>
            <a:off x="5874393" y="1751305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5952852" y="1970061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4"/>
          <p:cNvSpPr txBox="1"/>
          <p:nvPr/>
        </p:nvSpPr>
        <p:spPr>
          <a:xfrm>
            <a:off x="6039150" y="1692768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 smtClean="0">
                <a:solidFill>
                  <a:srgbClr val="0000FF"/>
                </a:solidFill>
              </a:rPr>
              <a:t>1</a:t>
            </a:r>
            <a:r>
              <a:rPr lang="en-US" altLang="zh-CN" sz="800" b="1" dirty="0" smtClean="0">
                <a:solidFill>
                  <a:srgbClr val="0000FF"/>
                </a:solidFill>
              </a:rPr>
              <a:t>.3.0-rc tag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70" name="6-Point Star 69"/>
          <p:cNvSpPr/>
          <p:nvPr/>
        </p:nvSpPr>
        <p:spPr>
          <a:xfrm>
            <a:off x="5870345" y="1403610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07978" y="2063868"/>
            <a:ext cx="31446" cy="317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387297" y="2960610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rc</a:t>
            </a:r>
            <a:r>
              <a:rPr lang="en-US" sz="1200" dirty="0" smtClean="0">
                <a:solidFill>
                  <a:srgbClr val="0000FF"/>
                </a:solidFill>
              </a:rPr>
              <a:t> build </a:t>
            </a:r>
            <a:r>
              <a:rPr lang="en-US" sz="1200" dirty="0" smtClean="0"/>
              <a:t>and later:   </a:t>
            </a:r>
            <a:r>
              <a:rPr lang="en-US" sz="1200" dirty="0" smtClean="0">
                <a:solidFill>
                  <a:srgbClr val="0000FF"/>
                </a:solidFill>
              </a:rPr>
              <a:t>1.3.0-xxxx</a:t>
            </a:r>
            <a:endParaRPr lang="en-US" sz="1200" dirty="0">
              <a:solidFill>
                <a:srgbClr val="0000FF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5984066" y="3099109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94"/>
          <p:cNvSpPr txBox="1"/>
          <p:nvPr/>
        </p:nvSpPr>
        <p:spPr>
          <a:xfrm>
            <a:off x="6092274" y="1403610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  tag</a:t>
            </a:r>
            <a:endParaRPr lang="en-US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7316" y="3866253"/>
            <a:ext cx="753438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Proposal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defer “version bump” until final release tagging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47920" y="5579160"/>
            <a:ext cx="346229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5602522" y="5499261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091440" y="5494822"/>
            <a:ext cx="168676" cy="1686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3856091" y="5858706"/>
            <a:ext cx="1655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ightly build:   1.2.0-xxx</a:t>
            </a:r>
            <a:endParaRPr lang="en-US" sz="1200" dirty="0"/>
          </a:p>
        </p:txBody>
      </p:sp>
      <p:sp>
        <p:nvSpPr>
          <p:cNvPr id="113" name="Oval 112"/>
          <p:cNvSpPr/>
          <p:nvPr/>
        </p:nvSpPr>
        <p:spPr>
          <a:xfrm>
            <a:off x="5300681" y="5494822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060244" y="5494822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821834" y="4736033"/>
            <a:ext cx="1154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Sprint Ends</a:t>
            </a:r>
            <a:endParaRPr lang="en-US" sz="1050" dirty="0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5638547" y="5904955"/>
            <a:ext cx="0" cy="3778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5226798" y="6085212"/>
            <a:ext cx="355032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3618560" y="6085521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6-Point Star 118"/>
          <p:cNvSpPr/>
          <p:nvPr/>
        </p:nvSpPr>
        <p:spPr>
          <a:xfrm>
            <a:off x="5602269" y="4706230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5680728" y="4924986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94"/>
          <p:cNvSpPr txBox="1"/>
          <p:nvPr/>
        </p:nvSpPr>
        <p:spPr>
          <a:xfrm>
            <a:off x="5767026" y="464769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 smtClean="0">
                <a:solidFill>
                  <a:srgbClr val="0000FF"/>
                </a:solidFill>
              </a:rPr>
              <a:t>1</a:t>
            </a:r>
            <a:r>
              <a:rPr lang="en-US" altLang="zh-CN" sz="800" b="1" dirty="0" smtClean="0">
                <a:solidFill>
                  <a:srgbClr val="0000FF"/>
                </a:solidFill>
              </a:rPr>
              <a:t>.3.0-rc tag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122" name="6-Point Star 121"/>
          <p:cNvSpPr/>
          <p:nvPr/>
        </p:nvSpPr>
        <p:spPr>
          <a:xfrm>
            <a:off x="7091440" y="4684945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5228920" y="4986107"/>
            <a:ext cx="432304" cy="371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724751" y="5834570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rc</a:t>
            </a:r>
            <a:r>
              <a:rPr lang="en-US" sz="1200" dirty="0" smtClean="0">
                <a:solidFill>
                  <a:srgbClr val="0000FF"/>
                </a:solidFill>
              </a:rPr>
              <a:t> build :   1.2.0-xxxx</a:t>
            </a:r>
            <a:endParaRPr lang="en-US" sz="1200" dirty="0">
              <a:solidFill>
                <a:srgbClr val="0000FF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5647073" y="6085521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94"/>
          <p:cNvSpPr txBox="1"/>
          <p:nvPr/>
        </p:nvSpPr>
        <p:spPr>
          <a:xfrm>
            <a:off x="7313369" y="4684945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  tag</a:t>
            </a:r>
            <a:endParaRPr lang="en-US" sz="800" dirty="0"/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7173818" y="4924986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rved Up Arrow 128"/>
          <p:cNvSpPr/>
          <p:nvPr/>
        </p:nvSpPr>
        <p:spPr>
          <a:xfrm rot="15997026">
            <a:off x="6618926" y="1500893"/>
            <a:ext cx="339823" cy="267247"/>
          </a:xfrm>
          <a:prstGeom prst="curvedUpArrow">
            <a:avLst>
              <a:gd name="adj1" fmla="val 0"/>
              <a:gd name="adj2" fmla="val 27894"/>
              <a:gd name="adj3" fmla="val 1493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017840" y="1511332"/>
            <a:ext cx="12923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regression pass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205866" y="4327859"/>
            <a:ext cx="12923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regression pass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36" name="Curved Up Arrow 135"/>
          <p:cNvSpPr/>
          <p:nvPr/>
        </p:nvSpPr>
        <p:spPr>
          <a:xfrm flipV="1">
            <a:off x="6410217" y="4578343"/>
            <a:ext cx="554499" cy="90048"/>
          </a:xfrm>
          <a:prstGeom prst="curvedUpArrow">
            <a:avLst>
              <a:gd name="adj1" fmla="val 0"/>
              <a:gd name="adj2" fmla="val 27894"/>
              <a:gd name="adj3" fmla="val 1493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498237" y="5834570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release build: 1.3.0</a:t>
            </a:r>
            <a:endParaRPr lang="en-US" sz="1200" dirty="0"/>
          </a:p>
        </p:txBody>
      </p:sp>
      <p:cxnSp>
        <p:nvCxnSpPr>
          <p:cNvPr id="138" name="Straight Connector 137"/>
          <p:cNvCxnSpPr/>
          <p:nvPr/>
        </p:nvCxnSpPr>
        <p:spPr>
          <a:xfrm>
            <a:off x="7165299" y="5979612"/>
            <a:ext cx="8693" cy="3221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>
            <a:off x="7173818" y="6119230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6805594" y="6103775"/>
            <a:ext cx="355032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5078881" y="324951"/>
            <a:ext cx="6107279" cy="5253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rc1 regression is green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>
            <a:off x="870265" y="2554145"/>
            <a:ext cx="728351" cy="2933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OLD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894166" y="5172695"/>
            <a:ext cx="728351" cy="2933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NEW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2"/>
          <p:cNvSpPr txBox="1"/>
          <p:nvPr/>
        </p:nvSpPr>
        <p:spPr>
          <a:xfrm>
            <a:off x="332775" y="380047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Version bump commit: 1</a:t>
            </a:r>
            <a:r>
              <a:rPr lang="en-US" altLang="zh-CN" sz="800" dirty="0" smtClean="0"/>
              <a:t>.2.0</a:t>
            </a:r>
            <a:r>
              <a:rPr lang="en-US" sz="800" dirty="0" smtClean="0">
                <a:sym typeface="Wingdings" panose="05000000000000000000" pitchFamily="2" charset="2"/>
              </a:rPr>
              <a:t> 1</a:t>
            </a:r>
            <a:r>
              <a:rPr lang="en-US" altLang="zh-CN" sz="800" dirty="0" smtClean="0">
                <a:sym typeface="Wingdings" panose="05000000000000000000" pitchFamily="2" charset="2"/>
              </a:rPr>
              <a:t>.3.0</a:t>
            </a:r>
            <a:endParaRPr lang="en-US" sz="800" dirty="0"/>
          </a:p>
        </p:txBody>
      </p:sp>
      <p:sp>
        <p:nvSpPr>
          <p:cNvPr id="19" name="Oval 18"/>
          <p:cNvSpPr/>
          <p:nvPr/>
        </p:nvSpPr>
        <p:spPr>
          <a:xfrm>
            <a:off x="167862" y="407397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4938" y="16757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8"/>
          <p:cNvSpPr txBox="1"/>
          <p:nvPr/>
        </p:nvSpPr>
        <p:spPr>
          <a:xfrm>
            <a:off x="332775" y="139281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22" name="Oval 21"/>
          <p:cNvSpPr/>
          <p:nvPr/>
        </p:nvSpPr>
        <p:spPr>
          <a:xfrm>
            <a:off x="167861" y="654325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Box 80"/>
          <p:cNvSpPr txBox="1"/>
          <p:nvPr/>
        </p:nvSpPr>
        <p:spPr>
          <a:xfrm>
            <a:off x="322988" y="63484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Hot Fixes</a:t>
            </a:r>
            <a:endParaRPr lang="en-US" sz="800" dirty="0"/>
          </a:p>
        </p:txBody>
      </p:sp>
      <p:sp>
        <p:nvSpPr>
          <p:cNvPr id="26" name="6-Point Star 25"/>
          <p:cNvSpPr/>
          <p:nvPr/>
        </p:nvSpPr>
        <p:spPr>
          <a:xfrm>
            <a:off x="2267440" y="143718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extBox 94"/>
          <p:cNvSpPr txBox="1"/>
          <p:nvPr/>
        </p:nvSpPr>
        <p:spPr>
          <a:xfrm>
            <a:off x="2461568" y="14281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release/1.3.0-rc</a:t>
            </a:r>
            <a:endParaRPr lang="en-US" sz="800" dirty="0"/>
          </a:p>
        </p:txBody>
      </p:sp>
      <p:sp>
        <p:nvSpPr>
          <p:cNvPr id="28" name="6-Point Star 27"/>
          <p:cNvSpPr/>
          <p:nvPr/>
        </p:nvSpPr>
        <p:spPr>
          <a:xfrm>
            <a:off x="2258715" y="407181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TextBox 96"/>
          <p:cNvSpPr txBox="1"/>
          <p:nvPr/>
        </p:nvSpPr>
        <p:spPr>
          <a:xfrm>
            <a:off x="2452843" y="40628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174939" y="894477"/>
            <a:ext cx="548123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r>
              <a:rPr lang="en-US" dirty="0" smtClean="0"/>
              <a:t>- “version bump” </a:t>
            </a:r>
            <a:r>
              <a:rPr lang="en-US" altLang="zh-CN" dirty="0" smtClean="0"/>
              <a:t>when “</a:t>
            </a:r>
            <a:r>
              <a:rPr lang="en-US" altLang="zh-CN" dirty="0" err="1" smtClean="0"/>
              <a:t>rc</a:t>
            </a:r>
            <a:r>
              <a:rPr lang="en-US" altLang="zh-CN" dirty="0" smtClean="0"/>
              <a:t>” tagging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358082" y="2816252"/>
            <a:ext cx="346229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5112684" y="2736353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602436" y="2731914"/>
            <a:ext cx="168676" cy="1686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946866" y="3199576"/>
            <a:ext cx="1655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ightly build:   1.2.0-xxx</a:t>
            </a:r>
            <a:endParaRPr lang="en-US" sz="1200" dirty="0"/>
          </a:p>
        </p:txBody>
      </p:sp>
      <p:sp>
        <p:nvSpPr>
          <p:cNvPr id="85" name="Oval 84"/>
          <p:cNvSpPr/>
          <p:nvPr/>
        </p:nvSpPr>
        <p:spPr>
          <a:xfrm>
            <a:off x="4810843" y="2731914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70406" y="2731914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739082" y="1963516"/>
            <a:ext cx="1154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Sprint Ends</a:t>
            </a:r>
            <a:endParaRPr lang="en-US" sz="105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5707509" y="3142047"/>
            <a:ext cx="0" cy="3778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3687522" y="3322613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6-Point Star 90"/>
          <p:cNvSpPr/>
          <p:nvPr/>
        </p:nvSpPr>
        <p:spPr>
          <a:xfrm>
            <a:off x="5606355" y="1964341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5684814" y="2183097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4"/>
          <p:cNvSpPr txBox="1"/>
          <p:nvPr/>
        </p:nvSpPr>
        <p:spPr>
          <a:xfrm>
            <a:off x="5771112" y="1905804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.3.0-rc tag</a:t>
            </a:r>
            <a:endParaRPr lang="en-US" sz="800" dirty="0"/>
          </a:p>
        </p:txBody>
      </p:sp>
      <p:sp>
        <p:nvSpPr>
          <p:cNvPr id="94" name="6-Point Star 93"/>
          <p:cNvSpPr/>
          <p:nvPr/>
        </p:nvSpPr>
        <p:spPr>
          <a:xfrm>
            <a:off x="6747078" y="1119089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5139940" y="2276904"/>
            <a:ext cx="31446" cy="317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4"/>
          <p:cNvSpPr txBox="1"/>
          <p:nvPr/>
        </p:nvSpPr>
        <p:spPr>
          <a:xfrm>
            <a:off x="6948984" y="1071529"/>
            <a:ext cx="1851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/>
              <a:t>1</a:t>
            </a:r>
            <a:r>
              <a:rPr lang="en-US" altLang="zh-CN" sz="900" dirty="0" smtClean="0"/>
              <a:t>.3.0  tag</a:t>
            </a:r>
            <a:endParaRPr lang="en-US" sz="900" dirty="0"/>
          </a:p>
        </p:txBody>
      </p:sp>
      <p:sp>
        <p:nvSpPr>
          <p:cNvPr id="100" name="Oval 99"/>
          <p:cNvSpPr/>
          <p:nvPr/>
        </p:nvSpPr>
        <p:spPr>
          <a:xfrm>
            <a:off x="6747078" y="2356140"/>
            <a:ext cx="164757" cy="16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01" name="Curved Connector 100"/>
          <p:cNvCxnSpPr/>
          <p:nvPr/>
        </p:nvCxnSpPr>
        <p:spPr>
          <a:xfrm rot="5400000" flipH="1" flipV="1">
            <a:off x="6062526" y="2092021"/>
            <a:ext cx="338054" cy="1031050"/>
          </a:xfrm>
          <a:prstGeom prst="curvedConnector2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6735760" y="2747814"/>
            <a:ext cx="164757" cy="16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6821157" y="1805974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6-Point Star 103"/>
          <p:cNvSpPr/>
          <p:nvPr/>
        </p:nvSpPr>
        <p:spPr>
          <a:xfrm>
            <a:off x="6730050" y="1435460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5" name="TextBox 94"/>
          <p:cNvSpPr txBox="1"/>
          <p:nvPr/>
        </p:nvSpPr>
        <p:spPr>
          <a:xfrm>
            <a:off x="6894807" y="136676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.3.0-rc2 tag</a:t>
            </a:r>
            <a:endParaRPr lang="en-US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7316" y="3884788"/>
            <a:ext cx="6306044" cy="3817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Proposal  </a:t>
            </a:r>
            <a:r>
              <a:rPr lang="en-US" dirty="0" smtClean="0">
                <a:solidFill>
                  <a:srgbClr val="0000FF"/>
                </a:solidFill>
              </a:rPr>
              <a:t>- defer “version bump” until final release tagging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1" name="Curved Up Arrow 130"/>
          <p:cNvSpPr/>
          <p:nvPr/>
        </p:nvSpPr>
        <p:spPr>
          <a:xfrm rot="15997026">
            <a:off x="7595750" y="1225332"/>
            <a:ext cx="339823" cy="267247"/>
          </a:xfrm>
          <a:prstGeom prst="curvedUpArrow">
            <a:avLst>
              <a:gd name="adj1" fmla="val 0"/>
              <a:gd name="adj2" fmla="val 27894"/>
              <a:gd name="adj3" fmla="val 1493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994664" y="1235771"/>
            <a:ext cx="12923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rc2 regression pass</a:t>
            </a:r>
            <a:endParaRPr lang="en-US" sz="1000" dirty="0">
              <a:solidFill>
                <a:srgbClr val="00B050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>
            <a:off x="4901821" y="5743221"/>
            <a:ext cx="346229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5656423" y="5663322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7874550" y="5272906"/>
            <a:ext cx="168676" cy="1686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3931805" y="6126545"/>
            <a:ext cx="1655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ightly build:   1.2.0-xxx</a:t>
            </a:r>
            <a:endParaRPr lang="en-US" sz="1200" dirty="0"/>
          </a:p>
        </p:txBody>
      </p:sp>
      <p:sp>
        <p:nvSpPr>
          <p:cNvPr id="173" name="Oval 172"/>
          <p:cNvSpPr/>
          <p:nvPr/>
        </p:nvSpPr>
        <p:spPr>
          <a:xfrm>
            <a:off x="5354582" y="5658883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5114145" y="5658883"/>
            <a:ext cx="168676" cy="1686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4875735" y="4900094"/>
            <a:ext cx="1154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Sprint Ends</a:t>
            </a:r>
            <a:endParaRPr lang="en-US" sz="1050" dirty="0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5692448" y="6069016"/>
            <a:ext cx="0" cy="3778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5280699" y="6239113"/>
            <a:ext cx="355032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H="1">
            <a:off x="3672461" y="6249582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6-Point Star 178"/>
          <p:cNvSpPr/>
          <p:nvPr/>
        </p:nvSpPr>
        <p:spPr>
          <a:xfrm>
            <a:off x="5656170" y="4870291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80" name="Straight Connector 179"/>
          <p:cNvCxnSpPr/>
          <p:nvPr/>
        </p:nvCxnSpPr>
        <p:spPr>
          <a:xfrm flipH="1">
            <a:off x="5734629" y="5089047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94"/>
          <p:cNvSpPr txBox="1"/>
          <p:nvPr/>
        </p:nvSpPr>
        <p:spPr>
          <a:xfrm>
            <a:off x="5820927" y="4811754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.3.0-rc tag</a:t>
            </a:r>
            <a:endParaRPr lang="en-US" sz="800" dirty="0"/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5282821" y="5150168"/>
            <a:ext cx="432304" cy="371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6262153" y="6188244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rc</a:t>
            </a:r>
            <a:r>
              <a:rPr lang="en-US" sz="1200" dirty="0" smtClean="0">
                <a:solidFill>
                  <a:srgbClr val="0000FF"/>
                </a:solidFill>
              </a:rPr>
              <a:t> build :   1.2.0-xxxx</a:t>
            </a:r>
            <a:endParaRPr lang="en-US" sz="1200" dirty="0">
              <a:solidFill>
                <a:srgbClr val="0000FF"/>
              </a:solidFill>
            </a:endParaRPr>
          </a:p>
        </p:txBody>
      </p:sp>
      <p:cxnSp>
        <p:nvCxnSpPr>
          <p:cNvPr id="185" name="Straight Arrow Connector 184"/>
          <p:cNvCxnSpPr/>
          <p:nvPr/>
        </p:nvCxnSpPr>
        <p:spPr>
          <a:xfrm flipH="1">
            <a:off x="5700974" y="6249582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8605985" y="6166267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release build: 1.3.0</a:t>
            </a:r>
            <a:endParaRPr lang="en-US" sz="1200" dirty="0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8062480" y="6143673"/>
            <a:ext cx="8693" cy="3221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8070999" y="6313771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7681658" y="6238747"/>
            <a:ext cx="355032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6843500" y="5266894"/>
            <a:ext cx="164757" cy="16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95" name="Curved Connector 194"/>
          <p:cNvCxnSpPr/>
          <p:nvPr/>
        </p:nvCxnSpPr>
        <p:spPr>
          <a:xfrm rot="5400000" flipH="1" flipV="1">
            <a:off x="6158948" y="5002775"/>
            <a:ext cx="338054" cy="1031050"/>
          </a:xfrm>
          <a:prstGeom prst="curvedConnector2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6832182" y="5658568"/>
            <a:ext cx="164757" cy="16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7932333" y="5654649"/>
            <a:ext cx="168676" cy="1686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/>
          <p:cNvCxnSpPr>
            <a:stCxn id="194" idx="6"/>
            <a:endCxn id="171" idx="2"/>
          </p:cNvCxnSpPr>
          <p:nvPr/>
        </p:nvCxnSpPr>
        <p:spPr>
          <a:xfrm>
            <a:off x="7008257" y="5349273"/>
            <a:ext cx="866293" cy="797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H="1">
            <a:off x="6890366" y="4587206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6-Point Star 202"/>
          <p:cNvSpPr/>
          <p:nvPr/>
        </p:nvSpPr>
        <p:spPr>
          <a:xfrm>
            <a:off x="6802304" y="4356703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4" name="TextBox 94"/>
          <p:cNvSpPr txBox="1"/>
          <p:nvPr/>
        </p:nvSpPr>
        <p:spPr>
          <a:xfrm>
            <a:off x="6967061" y="4288006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.3.0-rc2 tag</a:t>
            </a:r>
            <a:endParaRPr lang="en-US" sz="800" dirty="0"/>
          </a:p>
        </p:txBody>
      </p:sp>
      <p:sp>
        <p:nvSpPr>
          <p:cNvPr id="207" name="6-Point Star 206"/>
          <p:cNvSpPr/>
          <p:nvPr/>
        </p:nvSpPr>
        <p:spPr>
          <a:xfrm>
            <a:off x="7900773" y="4343308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8" name="TextBox 94"/>
          <p:cNvSpPr txBox="1"/>
          <p:nvPr/>
        </p:nvSpPr>
        <p:spPr>
          <a:xfrm>
            <a:off x="8123318" y="435670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1</a:t>
            </a:r>
            <a:r>
              <a:rPr lang="en-US" altLang="zh-CN" sz="800" dirty="0" smtClean="0"/>
              <a:t>.3.0  tag</a:t>
            </a:r>
            <a:endParaRPr lang="en-US" sz="800" dirty="0"/>
          </a:p>
        </p:txBody>
      </p:sp>
      <p:cxnSp>
        <p:nvCxnSpPr>
          <p:cNvPr id="209" name="Straight Connector 208"/>
          <p:cNvCxnSpPr/>
          <p:nvPr/>
        </p:nvCxnSpPr>
        <p:spPr>
          <a:xfrm flipH="1">
            <a:off x="7983151" y="4583349"/>
            <a:ext cx="1960" cy="47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7013654" y="3812887"/>
            <a:ext cx="12923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rc2 regression pass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214" name="Curved Up Arrow 213"/>
          <p:cNvSpPr/>
          <p:nvPr/>
        </p:nvSpPr>
        <p:spPr>
          <a:xfrm flipV="1">
            <a:off x="7218005" y="4063371"/>
            <a:ext cx="554499" cy="90048"/>
          </a:xfrm>
          <a:prstGeom prst="curvedUpArrow">
            <a:avLst>
              <a:gd name="adj1" fmla="val 0"/>
              <a:gd name="adj2" fmla="val 27894"/>
              <a:gd name="adj3" fmla="val 1493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855439" y="102666"/>
            <a:ext cx="6107279" cy="5253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hot fix needed.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18005" y="2347085"/>
            <a:ext cx="4801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B050"/>
                </a:solidFill>
              </a:rPr>
              <a:t>Why dot line: Either “hot fix on branch” or “hot fix on master”. It’s not focus topic on this slides.  Let’s focus on where yellow ball is..</a:t>
            </a: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608407" y="3020609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rc</a:t>
            </a:r>
            <a:r>
              <a:rPr lang="en-US" sz="1200" dirty="0" smtClean="0">
                <a:solidFill>
                  <a:srgbClr val="0000FF"/>
                </a:solidFill>
              </a:rPr>
              <a:t> build :   1.2.0-xxxx</a:t>
            </a:r>
            <a:endParaRPr lang="en-US" sz="1200" dirty="0">
              <a:solidFill>
                <a:srgbClr val="0000FF"/>
              </a:solidFill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5722697" y="3312759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6444645" y="3309329"/>
            <a:ext cx="355032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797293" y="3159108"/>
            <a:ext cx="0" cy="3778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232912" y="3190330"/>
            <a:ext cx="246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release build: 1.3.0</a:t>
            </a:r>
            <a:endParaRPr lang="en-US" sz="1200" dirty="0"/>
          </a:p>
        </p:txBody>
      </p:sp>
      <p:cxnSp>
        <p:nvCxnSpPr>
          <p:cNvPr id="144" name="Straight Arrow Connector 143"/>
          <p:cNvCxnSpPr/>
          <p:nvPr/>
        </p:nvCxnSpPr>
        <p:spPr>
          <a:xfrm flipH="1">
            <a:off x="6812428" y="3312006"/>
            <a:ext cx="32847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870265" y="2554145"/>
            <a:ext cx="728351" cy="2933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OLD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894166" y="5172695"/>
            <a:ext cx="728351" cy="2933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NEW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838200" y="22018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7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405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Theme</vt:lpstr>
      <vt:lpstr>Why X.Y.Z version in nightly build?</vt:lpstr>
      <vt:lpstr>PowerPoint Presentation</vt:lpstr>
      <vt:lpstr>PowerPoint Presentation</vt:lpstr>
      <vt:lpstr>PowerPoint Presentation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Pan, Peter</dc:creator>
  <cp:lastModifiedBy>Pan, Peter</cp:lastModifiedBy>
  <cp:revision>36</cp:revision>
  <dcterms:created xsi:type="dcterms:W3CDTF">2017-03-07T02:21:26Z</dcterms:created>
  <dcterms:modified xsi:type="dcterms:W3CDTF">2017-03-07T06:43:07Z</dcterms:modified>
</cp:coreProperties>
</file>