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8"/>
  </p:notesMasterIdLst>
  <p:handoutMasterIdLst>
    <p:handoutMasterId r:id="rId19"/>
  </p:handoutMasterIdLst>
  <p:sldIdLst>
    <p:sldId id="306" r:id="rId5"/>
    <p:sldId id="317" r:id="rId6"/>
    <p:sldId id="314" r:id="rId7"/>
    <p:sldId id="309" r:id="rId8"/>
    <p:sldId id="311" r:id="rId9"/>
    <p:sldId id="320" r:id="rId10"/>
    <p:sldId id="315" r:id="rId11"/>
    <p:sldId id="318" r:id="rId12"/>
    <p:sldId id="319" r:id="rId13"/>
    <p:sldId id="312" r:id="rId14"/>
    <p:sldId id="313" r:id="rId15"/>
    <p:sldId id="321" r:id="rId16"/>
    <p:sldId id="310" r:id="rId17"/>
  </p:sldIdLst>
  <p:sldSz cx="9144000" cy="5143500" type="screen16x9"/>
  <p:notesSz cx="7010400" cy="92964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795">
          <p15:clr>
            <a:srgbClr val="A4A3A4"/>
          </p15:clr>
        </p15:guide>
        <p15:guide id="5" pos="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BC0FF"/>
    <a:srgbClr val="007DB8"/>
    <a:srgbClr val="000000"/>
    <a:srgbClr val="444444"/>
    <a:srgbClr val="808080"/>
    <a:srgbClr val="FFAF00"/>
    <a:srgbClr val="3DC6EF"/>
    <a:srgbClr val="6EA204"/>
    <a:srgbClr val="6E2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57" autoAdjust="0"/>
  </p:normalViewPr>
  <p:slideViewPr>
    <p:cSldViewPr snapToGrid="0">
      <p:cViewPr varScale="1">
        <p:scale>
          <a:sx n="60" d="100"/>
          <a:sy n="60" d="100"/>
        </p:scale>
        <p:origin x="62" y="106"/>
      </p:cViewPr>
      <p:guideLst>
        <p:guide orient="horz" pos="3072"/>
        <p:guide pos="5577"/>
        <p:guide pos="180"/>
        <p:guide orient="horz" pos="795"/>
        <p:guide pos="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0918" y="9048205"/>
            <a:ext cx="491516" cy="24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Arial"/>
              </a:rPr>
              <a:pPr>
                <a:defRPr/>
              </a:pPr>
              <a:t>‹#›</a:t>
            </a:fld>
            <a:endParaRPr lang="en-US" sz="1000" dirty="0">
              <a:latin typeface="Arial"/>
            </a:endParaRPr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endParaRPr lang="en-US" sz="850" b="1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8" y="384175"/>
            <a:ext cx="6988175" cy="393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84" y="4514514"/>
            <a:ext cx="5677504" cy="426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32759" y="9086840"/>
            <a:ext cx="669675" cy="2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Arial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pPr algn="l"/>
            <a:endParaRPr lang="en-US" sz="850" b="1" i="0" u="none" baseline="0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49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4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4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Manifest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4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0166" y="267705"/>
            <a:ext cx="4285279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0166" y="1280160"/>
            <a:ext cx="428386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280160"/>
            <a:ext cx="42976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297680" cy="836894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42976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64797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3642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79413" y="990599"/>
            <a:ext cx="8458200" cy="3548063"/>
          </a:xfrm>
          <a:prstGeom prst="rect">
            <a:avLst/>
          </a:prstGeom>
        </p:spPr>
        <p:txBody>
          <a:bodyPr vert="horz" lIns="0" tIns="0" rIns="0" bIns="0"/>
          <a:lstStyle>
            <a:lvl1pPr marL="228600" indent="-228600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  <a:latin typeface="+mn-lt"/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  <a:latin typeface="+mn-lt"/>
              </a:defRPr>
            </a:lvl2pPr>
            <a:lvl3pPr marL="1084263" indent="-169863"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  <a:latin typeface="+mn-lt"/>
              </a:defRPr>
            </a:lvl3pPr>
            <a:lvl4pPr marL="1430338" indent="-168275">
              <a:spcBef>
                <a:spcPts val="300"/>
              </a:spcBef>
              <a:buClr>
                <a:schemeClr val="tx2"/>
              </a:buClr>
              <a:defRPr sz="1200">
                <a:solidFill>
                  <a:schemeClr val="bg2"/>
                </a:solidFill>
                <a:latin typeface="+mn-lt"/>
              </a:defRPr>
            </a:lvl4pPr>
            <a:lvl5pPr marL="1770063" indent="-169863">
              <a:spcBef>
                <a:spcPts val="300"/>
              </a:spcBef>
              <a:buClr>
                <a:schemeClr val="tx2"/>
              </a:buClr>
              <a:buFont typeface="Arial"/>
              <a:buChar char="•"/>
              <a:defRPr sz="11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79413" y="228600"/>
            <a:ext cx="8458200" cy="4286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2800" cap="all" baseline="0">
                <a:solidFill>
                  <a:schemeClr val="tx2"/>
                </a:solidFill>
                <a:latin typeface="+mj-lt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8" y="264629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1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79552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85750" indent="-285750">
              <a:buFont typeface="Arial"/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3/20/2017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3/20/2017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998538" y="4832722"/>
            <a:ext cx="1647358" cy="1199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850" b="1" i="0" u="none" baseline="0" dirty="0" smtClean="0">
                <a:solidFill>
                  <a:srgbClr val="7F7F7F"/>
                </a:solidFill>
                <a:latin typeface="+mn-lt"/>
              </a:rPr>
              <a:t>Dell - Internal Use -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274" y="4832722"/>
            <a:ext cx="141064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5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5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8776" y="4832722"/>
            <a:ext cx="19236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85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of Y</a:t>
            </a:r>
          </a:p>
        </p:txBody>
      </p:sp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367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435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  <p:sldLayoutId id="2147484436" r:id="rId25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ackHD/on-build-config/pull/88" TargetMode="External"/><Relationship Id="rId2" Type="http://schemas.openxmlformats.org/officeDocument/2006/relationships/hyperlink" Target="https://github.com/RackHD/on-build-config/pull/91" TargetMode="Externa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ackhd.atlassian.net/wiki/pages/viewpage.action?pageId=20775462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22211830"/>
              </p:ext>
            </p:extLst>
          </p:nvPr>
        </p:nvGraphicFramePr>
        <p:xfrm>
          <a:off x="379413" y="990600"/>
          <a:ext cx="8458200" cy="24053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9716"/>
                <a:gridCol w="68384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Presenter</a:t>
                      </a:r>
                      <a:endParaRPr lang="en-US" sz="1050" b="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Tian,Peng</a:t>
                      </a:r>
                      <a:endParaRPr lang="en-US" sz="105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/>
                        <a:t>Consumer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/>
                        <a:t>(BU, PO, Test, Dev, All stakeholders,</a:t>
                      </a:r>
                      <a:r>
                        <a:rPr lang="en-US" sz="900" b="0" baseline="0" dirty="0" smtClean="0"/>
                        <a:t> …)</a:t>
                      </a:r>
                      <a:endParaRPr lang="en-US" sz="900" b="0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All</a:t>
                      </a:r>
                      <a:endParaRPr lang="en-US" sz="1050" dirty="0"/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What will be presented</a:t>
                      </a:r>
                      <a:endParaRPr lang="en-US" sz="10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aseline="0" dirty="0" smtClean="0"/>
                        <a:t>Convert Master CI into pipeline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aseline="0" dirty="0" smtClean="0"/>
                        <a:t>Apply manifest mechanism to PR Gate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baseline="0" dirty="0" smtClean="0"/>
                        <a:t>Convert PR Gate into pipeline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Why </a:t>
                      </a:r>
                    </a:p>
                    <a:p>
                      <a:r>
                        <a:rPr lang="en-US" sz="900" dirty="0" smtClean="0"/>
                        <a:t>(Partial</a:t>
                      </a:r>
                      <a:r>
                        <a:rPr lang="en-US" sz="900" baseline="0" dirty="0" smtClean="0"/>
                        <a:t> feature, completed ORFS, ODR, …)</a:t>
                      </a:r>
                      <a:endParaRPr lang="en-US" sz="9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Feature:</a:t>
                      </a:r>
                      <a:r>
                        <a:rPr lang="en-US" sz="1050" baseline="0" dirty="0" smtClean="0"/>
                        <a:t> Enable Jenkins2.0 feature: pipeline</a:t>
                      </a:r>
                    </a:p>
                    <a:p>
                      <a:r>
                        <a:rPr lang="en-US" sz="1050" baseline="0" dirty="0" smtClean="0"/>
                        <a:t>               </a:t>
                      </a:r>
                      <a:r>
                        <a:rPr lang="en-US" sz="1050" dirty="0" smtClean="0"/>
                        <a:t>Reduce the complexity of PR Gate</a:t>
                      </a:r>
                      <a:r>
                        <a:rPr lang="en-US" sz="1050" baseline="0" dirty="0" smtClean="0"/>
                        <a:t>        </a:t>
                      </a: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Next Steps</a:t>
                      </a:r>
                      <a:endParaRPr lang="en-US" sz="105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</a:rPr>
                        <a:t>Convert Continuous Test  jobs to pipeline</a:t>
                      </a:r>
                      <a:endParaRPr lang="en-US" sz="105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 smtClean="0"/>
                        <a:t>Optimize</a:t>
                      </a:r>
                      <a:r>
                        <a:rPr lang="en-US" sz="1050" baseline="0" dirty="0" smtClean="0"/>
                        <a:t> pipeline: reduce time</a:t>
                      </a:r>
                      <a:endParaRPr lang="en-US" sz="1050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DB8"/>
                </a:solidFill>
              </a:rPr>
              <a:t>ORFS# / Subject</a:t>
            </a:r>
            <a:endParaRPr lang="en-US" dirty="0">
              <a:solidFill>
                <a:srgbClr val="007D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7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DB8"/>
                </a:solidFill>
              </a:rPr>
              <a:t>PR GATE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47515" y="788581"/>
            <a:ext cx="8458200" cy="4756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example of dependent PR(on-http depends on on-tasks):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86" y="1399952"/>
            <a:ext cx="44672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05712"/>
              </p:ext>
            </p:extLst>
          </p:nvPr>
        </p:nvGraphicFramePr>
        <p:xfrm>
          <a:off x="6292381" y="2491588"/>
          <a:ext cx="2458856" cy="8054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9428"/>
                <a:gridCol w="1229428"/>
              </a:tblGrid>
              <a:tr h="225401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Duration</a:t>
                      </a:r>
                      <a:endParaRPr lang="en-US" sz="1050" dirty="0"/>
                    </a:p>
                  </a:txBody>
                  <a:tcPr/>
                </a:tc>
              </a:tr>
              <a:tr h="27699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pipeline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  39min</a:t>
                      </a:r>
                      <a:r>
                        <a:rPr lang="en-US" sz="1050" baseline="30000" dirty="0" smtClean="0"/>
                        <a:t>[1]</a:t>
                      </a:r>
                      <a:endParaRPr lang="en-US" sz="1050" baseline="30000" dirty="0"/>
                    </a:p>
                  </a:txBody>
                  <a:tcPr/>
                </a:tc>
              </a:tr>
              <a:tr h="27699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Original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PR Gate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55min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64127" y="4884983"/>
            <a:ext cx="50015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[1] </a:t>
            </a:r>
            <a:r>
              <a:rPr lang="en-US" sz="7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the 16 </a:t>
            </a:r>
            <a:r>
              <a:rPr lang="en-US" sz="7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mins</a:t>
            </a:r>
            <a:r>
              <a:rPr lang="en-US" sz="7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time saving should thanks to parallelize of unit-tests &amp; manifest simplifies the 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job hierarchy </a:t>
            </a:r>
            <a:endParaRPr lang="en-US" sz="700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2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DB8"/>
                </a:solidFill>
              </a:rPr>
              <a:t>PR GATE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47515" y="788581"/>
            <a:ext cx="8458200" cy="35480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example of PR(on-core):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652" y="1200055"/>
            <a:ext cx="4646219" cy="377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120756"/>
              </p:ext>
            </p:extLst>
          </p:nvPr>
        </p:nvGraphicFramePr>
        <p:xfrm>
          <a:off x="6179871" y="2012909"/>
          <a:ext cx="2458856" cy="8054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9428"/>
                <a:gridCol w="1229428"/>
              </a:tblGrid>
              <a:tr h="225401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Duration</a:t>
                      </a:r>
                      <a:endParaRPr lang="en-US" sz="1050" dirty="0"/>
                    </a:p>
                  </a:txBody>
                  <a:tcPr/>
                </a:tc>
              </a:tr>
              <a:tr h="27699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pipeline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39min</a:t>
                      </a:r>
                      <a:endParaRPr lang="en-US" sz="1050" dirty="0"/>
                    </a:p>
                  </a:txBody>
                  <a:tcPr/>
                </a:tc>
              </a:tr>
              <a:tr h="276993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Original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PR Gate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49min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64127" y="4884983"/>
            <a:ext cx="50015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7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the time saving should thanks to parallelize of unit-tests &amp; manifest simplifies the </a:t>
            </a:r>
            <a:r>
              <a:rPr lang="en-US" sz="70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job hierarchy </a:t>
            </a:r>
            <a:endParaRPr lang="en-US" sz="700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0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249608" y="1409343"/>
            <a:ext cx="1875840" cy="23926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3506" y="1409343"/>
            <a:ext cx="1875840" cy="23926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17690" y="1409343"/>
            <a:ext cx="1875840" cy="23926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05827" y="1409343"/>
            <a:ext cx="1875840" cy="239263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65123" y="1412204"/>
            <a:ext cx="1011063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Write back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6263" y="1409343"/>
            <a:ext cx="1468105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Parse Pull Request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3928" y="1409343"/>
            <a:ext cx="1047896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Unit-Tests</a:t>
            </a:r>
            <a:endParaRPr lang="en-US" sz="1000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2914368" y="1546503"/>
            <a:ext cx="749560" cy="0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3"/>
          </p:cNvCxnSpPr>
          <p:nvPr/>
        </p:nvCxnSpPr>
        <p:spPr>
          <a:xfrm flipV="1">
            <a:off x="4711824" y="1545068"/>
            <a:ext cx="1031669" cy="1435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86258" y="1545068"/>
            <a:ext cx="981856" cy="4296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77359" y="1198516"/>
            <a:ext cx="875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Manifest file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64554" y="1413571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CIT/FIT/OS-Install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46412" y="1190687"/>
            <a:ext cx="875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Manifest file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6325" y="1803608"/>
            <a:ext cx="19536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2"/>
                </a:solidFill>
                <a:latin typeface="+mn-lt"/>
                <a:hlinkClick r:id="rId2"/>
              </a:rPr>
              <a:t>PR #91</a:t>
            </a: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r>
              <a:rPr lang="en-US" sz="800" dirty="0"/>
              <a:t>pr_parser.sh to analysis the PR , check if it’s single PR or dependent PR.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r>
              <a:rPr lang="en-US" sz="800" dirty="0"/>
              <a:t>Then it will output a manifest file( as example in Page 7~9)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045" y="768413"/>
            <a:ext cx="1628100" cy="297291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sz="600" dirty="0">
                <a:solidFill>
                  <a:schemeClr val="bg2"/>
                </a:solidFill>
              </a:rPr>
              <a:t>On-xxx Jenkins </a:t>
            </a:r>
            <a:r>
              <a:rPr lang="en-US" altLang="zh-CN" sz="600" dirty="0" smtClean="0">
                <a:solidFill>
                  <a:schemeClr val="bg2"/>
                </a:solidFill>
              </a:rPr>
              <a:t>Job</a:t>
            </a:r>
            <a:r>
              <a:rPr lang="en-US" altLang="zh-CN" sz="700" baseline="30000" dirty="0" smtClean="0">
                <a:solidFill>
                  <a:schemeClr val="bg2"/>
                </a:solidFill>
              </a:rPr>
              <a:t>[1]</a:t>
            </a:r>
            <a:endParaRPr lang="en-US" altLang="zh-CN" sz="300" baseline="30000" dirty="0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600" dirty="0">
                <a:solidFill>
                  <a:schemeClr val="bg2"/>
                </a:solidFill>
              </a:rPr>
              <a:t>(</a:t>
            </a:r>
            <a:r>
              <a:rPr lang="en-US" sz="600" dirty="0" err="1">
                <a:solidFill>
                  <a:schemeClr val="bg2"/>
                </a:solidFill>
              </a:rPr>
              <a:t>Ghprd</a:t>
            </a:r>
            <a:r>
              <a:rPr lang="en-US" sz="600" dirty="0">
                <a:solidFill>
                  <a:schemeClr val="bg2"/>
                </a:solidFill>
              </a:rPr>
              <a:t> plugin)</a:t>
            </a:r>
          </a:p>
        </p:txBody>
      </p:sp>
      <p:cxnSp>
        <p:nvCxnSpPr>
          <p:cNvPr id="29" name="Elbow Connector 28"/>
          <p:cNvCxnSpPr>
            <a:stCxn id="27" idx="2"/>
            <a:endCxn id="7" idx="1"/>
          </p:cNvCxnSpPr>
          <p:nvPr/>
        </p:nvCxnSpPr>
        <p:spPr>
          <a:xfrm rot="16200000" flipH="1">
            <a:off x="901280" y="1001519"/>
            <a:ext cx="480799" cy="609168"/>
          </a:xfrm>
          <a:prstGeom prst="bentConnector2">
            <a:avLst/>
          </a:prstGeom>
          <a:ln w="15875">
            <a:solidFill>
              <a:srgbClr val="27CD4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1924" y="1176892"/>
            <a:ext cx="59764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500" dirty="0" smtClean="0">
                <a:solidFill>
                  <a:schemeClr val="bg2"/>
                </a:solidFill>
                <a:latin typeface="+mn-lt"/>
              </a:rPr>
              <a:t>trigger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64387" y="4641926"/>
            <a:ext cx="68085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700" dirty="0" smtClean="0">
                <a:solidFill>
                  <a:schemeClr val="bg2"/>
                </a:solidFill>
                <a:latin typeface="+mn-lt"/>
              </a:rPr>
              <a:t>[1] GHPRD plugin hasn’t been enabled pipeline feature. So we have to use a “shell” as a trigger. It’s not visible to users.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15317" y="1757330"/>
            <a:ext cx="195367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2"/>
                </a:solidFill>
                <a:latin typeface="+mn-lt"/>
                <a:hlinkClick r:id="rId3"/>
              </a:rPr>
              <a:t>PR #88</a:t>
            </a: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/>
              <a:t>In unit_test.groovy,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u="sng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r>
              <a:rPr lang="en-US" sz="800" dirty="0" smtClean="0"/>
              <a:t>reprove.py will clone/checkout every repo , according to manifest (output from </a:t>
            </a:r>
            <a:r>
              <a:rPr lang="en-US" sz="800" dirty="0" err="1" smtClean="0"/>
              <a:t>pr</a:t>
            </a:r>
            <a:r>
              <a:rPr lang="en-US" sz="800" dirty="0" smtClean="0"/>
              <a:t> parser stage)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r>
              <a:rPr lang="en-US" sz="800" dirty="0" smtClean="0"/>
              <a:t>Leverage pipeline “parallel </a:t>
            </a:r>
            <a:r>
              <a:rPr lang="en-US" sz="800" dirty="0" err="1" smtClean="0"/>
              <a:t>test_branches</a:t>
            </a:r>
            <a:r>
              <a:rPr lang="en-US" sz="800" dirty="0" smtClean="0"/>
              <a:t>” , to safe time.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r>
              <a:rPr lang="en-US" sz="800" dirty="0" smtClean="0"/>
              <a:t>Analysis the results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AutoNum type="arabicPeriod"/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79194" y="1772630"/>
            <a:ext cx="195367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2"/>
                </a:solidFill>
                <a:latin typeface="+mn-lt"/>
                <a:hlinkClick r:id="rId3"/>
              </a:rPr>
              <a:t>PR #88</a:t>
            </a: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/>
              <a:t>In </a:t>
            </a:r>
            <a:r>
              <a:rPr lang="en-US" sz="800" dirty="0"/>
              <a:t>function_test.groovy</a:t>
            </a:r>
            <a:endParaRPr lang="en-US" sz="8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u="sng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/>
              <a:t>1. “function_test.sh” </a:t>
            </a:r>
            <a:r>
              <a:rPr lang="en-US" sz="800" dirty="0"/>
              <a:t>is equivalent to </a:t>
            </a:r>
            <a:r>
              <a:rPr lang="en-US" sz="800" dirty="0" smtClean="0"/>
              <a:t>previous “test.sh”:  use reprove.py to checkout code according to manifest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2"/>
                </a:solidFill>
                <a:latin typeface="+mn-lt"/>
              </a:rPr>
              <a:t>2. </a:t>
            </a:r>
            <a:r>
              <a:rPr lang="en-US" sz="800" dirty="0"/>
              <a:t>“parse_test_results.py” to analysis the </a:t>
            </a:r>
            <a:r>
              <a:rPr lang="en-US" sz="800" dirty="0" err="1"/>
              <a:t>xunit</a:t>
            </a:r>
            <a:r>
              <a:rPr lang="en-US" sz="800" dirty="0"/>
              <a:t>-report.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67383" y="1757330"/>
            <a:ext cx="1953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2"/>
                </a:solidFill>
                <a:latin typeface="+mn-lt"/>
                <a:hlinkClick r:id="rId3"/>
              </a:rPr>
              <a:t>PR #88</a:t>
            </a: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/>
              <a:t>In write_back_github.groovy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u="sng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/>
              <a:t>1. Collect the previous results, write the result back to PR (as PR comments ), only for those PR marked as “under-test": true in manifest.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/>
              <a:t> 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>
              <a:solidFill>
                <a:schemeClr val="bg2"/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endParaRPr lang="en-US" sz="800" dirty="0" smtClean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63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DB8"/>
                </a:solidFill>
              </a:rPr>
              <a:t>Next step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600" kern="1200" dirty="0">
                <a:solidFill>
                  <a:schemeClr val="dk1"/>
                </a:solidFill>
              </a:rPr>
              <a:t>1. Add more logs to job archive, such as vagrant log, sol log…</a:t>
            </a:r>
          </a:p>
          <a:p>
            <a:r>
              <a:rPr lang="en-US" sz="1600" kern="1200" dirty="0">
                <a:solidFill>
                  <a:schemeClr val="dk1"/>
                </a:solidFill>
              </a:rPr>
              <a:t>2. </a:t>
            </a:r>
            <a:r>
              <a:rPr lang="en-US" sz="1600" kern="1200" dirty="0" smtClean="0">
                <a:solidFill>
                  <a:schemeClr val="dk1"/>
                </a:solidFill>
              </a:rPr>
              <a:t>Pilot </a:t>
            </a:r>
            <a:r>
              <a:rPr lang="en-US" sz="1600" kern="1200" dirty="0">
                <a:solidFill>
                  <a:schemeClr val="dk1"/>
                </a:solidFill>
              </a:rPr>
              <a:t>run of PR Gate pipeline for 1~2 weeks ( on dev Jenkins )</a:t>
            </a:r>
          </a:p>
          <a:p>
            <a:r>
              <a:rPr lang="en-US" sz="1600" kern="1200" dirty="0">
                <a:solidFill>
                  <a:schemeClr val="dk1"/>
                </a:solidFill>
              </a:rPr>
              <a:t>    </a:t>
            </a:r>
            <a:r>
              <a:rPr lang="en-US" sz="1600" kern="1200" dirty="0" smtClean="0">
                <a:solidFill>
                  <a:schemeClr val="dk1"/>
                </a:solidFill>
              </a:rPr>
              <a:t>If </a:t>
            </a:r>
            <a:r>
              <a:rPr lang="en-US" sz="1600" kern="1200" dirty="0">
                <a:solidFill>
                  <a:schemeClr val="dk1"/>
                </a:solidFill>
              </a:rPr>
              <a:t>stable (no new issues than original PR Gate),  then switch to </a:t>
            </a:r>
            <a:r>
              <a:rPr lang="en-US" sz="1600" kern="1200" dirty="0" smtClean="0">
                <a:solidFill>
                  <a:schemeClr val="dk1"/>
                </a:solidFill>
              </a:rPr>
              <a:t>production before the end of </a:t>
            </a:r>
            <a:r>
              <a:rPr lang="en-US" sz="1600" kern="1200" smtClean="0">
                <a:solidFill>
                  <a:schemeClr val="dk1"/>
                </a:solidFill>
              </a:rPr>
              <a:t>next sprint.</a:t>
            </a:r>
            <a:endParaRPr lang="en-US" sz="1600" kern="1200" dirty="0">
              <a:solidFill>
                <a:schemeClr val="dk1"/>
              </a:solidFill>
            </a:endParaRPr>
          </a:p>
          <a:p>
            <a:r>
              <a:rPr lang="en-US" sz="1600" kern="1200" dirty="0" smtClean="0">
                <a:solidFill>
                  <a:schemeClr val="dk1"/>
                </a:solidFill>
              </a:rPr>
              <a:t>3. </a:t>
            </a:r>
            <a:r>
              <a:rPr lang="en-US" sz="1600" kern="1200" dirty="0">
                <a:solidFill>
                  <a:schemeClr val="dk1"/>
                </a:solidFill>
              </a:rPr>
              <a:t>Convert other Jenkins jobs into pipeline</a:t>
            </a:r>
          </a:p>
          <a:p>
            <a:r>
              <a:rPr lang="en-US" sz="1600" kern="1200" dirty="0">
                <a:solidFill>
                  <a:schemeClr val="dk1"/>
                </a:solidFill>
              </a:rPr>
              <a:t>4</a:t>
            </a:r>
            <a:r>
              <a:rPr lang="en-US" sz="1600" kern="1200" dirty="0" smtClean="0">
                <a:solidFill>
                  <a:schemeClr val="dk1"/>
                </a:solidFill>
              </a:rPr>
              <a:t>. </a:t>
            </a:r>
            <a:r>
              <a:rPr lang="en-US" sz="1600" kern="1200" dirty="0">
                <a:solidFill>
                  <a:schemeClr val="dk1"/>
                </a:solidFill>
              </a:rPr>
              <a:t>Optimize pipeline to reduce time:</a:t>
            </a:r>
          </a:p>
          <a:p>
            <a:r>
              <a:rPr lang="en-US" sz="1600" kern="1200" dirty="0">
                <a:solidFill>
                  <a:schemeClr val="dk1"/>
                </a:solidFill>
              </a:rPr>
              <a:t>     - </a:t>
            </a:r>
            <a:r>
              <a:rPr lang="en-US" sz="1600" kern="1200" dirty="0" smtClean="0">
                <a:solidFill>
                  <a:schemeClr val="dk1"/>
                </a:solidFill>
              </a:rPr>
              <a:t>In </a:t>
            </a:r>
            <a:r>
              <a:rPr lang="en-US" sz="1600" kern="1200" dirty="0">
                <a:solidFill>
                  <a:schemeClr val="dk1"/>
                </a:solidFill>
              </a:rPr>
              <a:t>test.sh: run “</a:t>
            </a:r>
            <a:r>
              <a:rPr lang="en-US" sz="1600" kern="1200" dirty="0" err="1">
                <a:solidFill>
                  <a:schemeClr val="dk1"/>
                </a:solidFill>
              </a:rPr>
              <a:t>npm</a:t>
            </a:r>
            <a:r>
              <a:rPr lang="en-US" sz="1600" kern="1200" dirty="0">
                <a:solidFill>
                  <a:schemeClr val="dk1"/>
                </a:solidFill>
              </a:rPr>
              <a:t> install” and “</a:t>
            </a:r>
            <a:r>
              <a:rPr lang="en-US" sz="1600" kern="1200" dirty="0" err="1">
                <a:solidFill>
                  <a:schemeClr val="dk1"/>
                </a:solidFill>
              </a:rPr>
              <a:t>vnode</a:t>
            </a:r>
            <a:r>
              <a:rPr lang="en-US" sz="1600" kern="1200" dirty="0">
                <a:solidFill>
                  <a:schemeClr val="dk1"/>
                </a:solidFill>
              </a:rPr>
              <a:t> </a:t>
            </a:r>
            <a:r>
              <a:rPr lang="en-US" sz="1600" kern="1200" dirty="0" err="1">
                <a:solidFill>
                  <a:schemeClr val="dk1"/>
                </a:solidFill>
              </a:rPr>
              <a:t>delete&amp;create</a:t>
            </a:r>
            <a:r>
              <a:rPr lang="en-US" sz="1600" kern="1200" dirty="0">
                <a:solidFill>
                  <a:schemeClr val="dk1"/>
                </a:solidFill>
              </a:rPr>
              <a:t>”, “vagrant cleanup” in parallel </a:t>
            </a:r>
          </a:p>
          <a:p>
            <a:endParaRPr lang="en-US" sz="1600" kern="1200" dirty="0">
              <a:solidFill>
                <a:schemeClr val="dk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-Jenkins logic “as code” &amp; source control</a:t>
            </a:r>
          </a:p>
          <a:p>
            <a:r>
              <a:rPr lang="en-US" dirty="0" smtClean="0"/>
              <a:t>-Better Visualization</a:t>
            </a:r>
          </a:p>
          <a:p>
            <a:r>
              <a:rPr lang="en-US" dirty="0" smtClean="0"/>
              <a:t>-Reduce the complexity of job </a:t>
            </a:r>
            <a:r>
              <a:rPr lang="en-US" altLang="zh-CN" dirty="0"/>
              <a:t>hierarchy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Why pipeline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41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DB8"/>
                </a:solidFill>
              </a:rPr>
              <a:t>Jenkins jobs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1. MASTER CI</a:t>
            </a:r>
          </a:p>
          <a:p>
            <a:r>
              <a:rPr lang="en-US" dirty="0" smtClean="0"/>
              <a:t>2. PR GATE</a:t>
            </a:r>
          </a:p>
        </p:txBody>
      </p:sp>
    </p:spTree>
    <p:extLst>
      <p:ext uri="{BB962C8B-B14F-4D97-AF65-F5344CB8AC3E}">
        <p14:creationId xmlns:p14="http://schemas.microsoft.com/office/powerpoint/2010/main" val="35872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DB8"/>
                </a:solidFill>
              </a:rPr>
              <a:t>MASTER CI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285750" indent="-285750"/>
            <a:endParaRPr lang="en-US" dirty="0"/>
          </a:p>
          <a:p>
            <a:pPr marL="285750" indent="-285750"/>
            <a:endParaRPr lang="en-US" dirty="0" smtClean="0"/>
          </a:p>
          <a:p>
            <a:pPr marL="285750" indent="-285750"/>
            <a:endParaRPr lang="en-US" dirty="0"/>
          </a:p>
          <a:p>
            <a:pPr marL="285750" indent="-285750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79" y="1231972"/>
            <a:ext cx="58769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09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DB8"/>
                </a:solidFill>
              </a:rPr>
              <a:t>PR GATE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>
            <a:off x="256538" y="880284"/>
            <a:ext cx="8461728" cy="4538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Design</a:t>
            </a:r>
          </a:p>
          <a:p>
            <a:endParaRPr lang="en-US" sz="105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4230459" y="3319988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Install EXSI 6.0	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30459" y="2867960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Install Centos 6.5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53414" y="2030575"/>
            <a:ext cx="1011063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Write back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538" y="2026279"/>
            <a:ext cx="93291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Parse </a:t>
            </a: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Pull Request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50894" y="2027714"/>
            <a:ext cx="1047896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On-core</a:t>
            </a:r>
            <a:endParaRPr lang="en-US" sz="1000" dirty="0">
              <a:solidFill>
                <a:prstClr val="white"/>
              </a:solidFill>
            </a:endParaRPr>
          </a:p>
        </p:txBody>
      </p:sp>
      <p:cxnSp>
        <p:nvCxnSpPr>
          <p:cNvPr id="22" name="Straight Connector 21"/>
          <p:cNvCxnSpPr>
            <a:stCxn id="20" idx="3"/>
            <a:endCxn id="21" idx="1"/>
          </p:cNvCxnSpPr>
          <p:nvPr/>
        </p:nvCxnSpPr>
        <p:spPr>
          <a:xfrm>
            <a:off x="1189452" y="2163439"/>
            <a:ext cx="961442" cy="1435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3"/>
          </p:cNvCxnSpPr>
          <p:nvPr/>
        </p:nvCxnSpPr>
        <p:spPr>
          <a:xfrm flipV="1">
            <a:off x="3198790" y="2163439"/>
            <a:ext cx="1031669" cy="1435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2" idx="1"/>
          </p:cNvCxnSpPr>
          <p:nvPr/>
        </p:nvCxnSpPr>
        <p:spPr>
          <a:xfrm>
            <a:off x="5282793" y="2163439"/>
            <a:ext cx="670621" cy="4296"/>
          </a:xfrm>
          <a:prstGeom prst="line">
            <a:avLst/>
          </a:prstGeom>
          <a:ln w="15875">
            <a:solidFill>
              <a:srgbClr val="27C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86685" y="1916526"/>
            <a:ext cx="875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Manifest file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230459" y="2031942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CIT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230459" y="2465638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FIT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230459" y="3753277"/>
            <a:ext cx="1052334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Install Ubuntu 14.04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32236" y="1910863"/>
            <a:ext cx="875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Manifest file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343" y="1561783"/>
            <a:ext cx="2428213" cy="3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2941601" y="1457749"/>
            <a:ext cx="773023" cy="287442"/>
          </a:xfrm>
          <a:prstGeom prst="wedgeRoundRectCallout">
            <a:avLst>
              <a:gd name="adj1" fmla="val -48578"/>
              <a:gd name="adj2" fmla="val 116810"/>
              <a:gd name="adj3" fmla="val 16667"/>
            </a:avLst>
          </a:prstGeom>
          <a:solidFill>
            <a:srgbClr val="3BC0FF">
              <a:alpha val="60000"/>
            </a:srgbClr>
          </a:solidFill>
          <a:ln w="12700" cmpd="sng">
            <a:noFill/>
          </a:ln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900" dirty="0" smtClean="0">
                <a:solidFill>
                  <a:schemeClr val="tx2"/>
                </a:solidFill>
                <a:latin typeface="+mn-lt"/>
              </a:rPr>
              <a:t>parallel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33" y="2890525"/>
            <a:ext cx="3131645" cy="100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73" y="2479513"/>
            <a:ext cx="2403167" cy="36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47473" y="1738108"/>
            <a:ext cx="10513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Unit Test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47473" y="2454434"/>
            <a:ext cx="1047896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On-tasks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62601" y="2930208"/>
            <a:ext cx="1047896" cy="274320"/>
          </a:xfrm>
          <a:prstGeom prst="rect">
            <a:avLst/>
          </a:prstGeom>
          <a:solidFill>
            <a:srgbClr val="2ECC7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On-http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0919" y="3262492"/>
            <a:ext cx="10513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……</a:t>
            </a:r>
            <a:endParaRPr lang="en-US" sz="1100" dirty="0"/>
          </a:p>
        </p:txBody>
      </p:sp>
      <p:sp>
        <p:nvSpPr>
          <p:cNvPr id="28" name="Rectangle 27"/>
          <p:cNvSpPr/>
          <p:nvPr/>
        </p:nvSpPr>
        <p:spPr>
          <a:xfrm>
            <a:off x="4218669" y="1742339"/>
            <a:ext cx="10513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Function Test</a:t>
            </a:r>
            <a:endParaRPr lang="en-US" sz="1100" dirty="0"/>
          </a:p>
        </p:txBody>
      </p:sp>
      <p:cxnSp>
        <p:nvCxnSpPr>
          <p:cNvPr id="8" name="Curved Connector 7"/>
          <p:cNvCxnSpPr>
            <a:stCxn id="3" idx="0"/>
            <a:endCxn id="12" idx="0"/>
          </p:cNvCxnSpPr>
          <p:nvPr/>
        </p:nvCxnSpPr>
        <p:spPr>
          <a:xfrm rot="16200000" flipH="1">
            <a:off x="4419805" y="-8566"/>
            <a:ext cx="292467" cy="3785814"/>
          </a:xfrm>
          <a:prstGeom prst="curvedConnector3">
            <a:avLst>
              <a:gd name="adj1" fmla="val -239733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81505" y="909129"/>
            <a:ext cx="769066" cy="27432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4" rIns="914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FAILED</a:t>
            </a:r>
            <a:endParaRPr lang="en-U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4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* </a:t>
            </a:r>
            <a:r>
              <a:rPr lang="en-US" sz="2000" dirty="0" smtClean="0">
                <a:solidFill>
                  <a:srgbClr val="0033CC"/>
                </a:solidFill>
              </a:rPr>
              <a:t>Decouple</a:t>
            </a:r>
            <a:r>
              <a:rPr lang="en-US" sz="2000" dirty="0" smtClean="0"/>
              <a:t> “test” and “trigger” (PR monitor &amp; PR analytic)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* Benefit: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- Track what code was tested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- Capable to be re-tested anytime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- Resolve dependent PR easily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200" dirty="0" smtClean="0">
                <a:hlinkClick r:id="rId2"/>
              </a:rPr>
              <a:t>Guideline/Best </a:t>
            </a:r>
            <a:r>
              <a:rPr lang="en-US" sz="1200" dirty="0">
                <a:hlinkClick r:id="rId2"/>
              </a:rPr>
              <a:t>practice of using </a:t>
            </a:r>
            <a:r>
              <a:rPr lang="en-US" sz="1200" dirty="0" err="1">
                <a:hlinkClick r:id="rId2"/>
              </a:rPr>
              <a:t>RackHD</a:t>
            </a:r>
            <a:r>
              <a:rPr lang="en-US" sz="1200" dirty="0">
                <a:hlinkClick r:id="rId2"/>
              </a:rPr>
              <a:t> PR Gate(Jenkins Test</a:t>
            </a:r>
            <a:r>
              <a:rPr lang="en-US" sz="1200" dirty="0" smtClean="0">
                <a:hlinkClick r:id="rId2"/>
              </a:rPr>
              <a:t>)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How Manifest helps PR Gate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4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How Manifest helps PR Gate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>
            <a:off x="385550" y="788082"/>
            <a:ext cx="8461728" cy="453804"/>
          </a:xfrm>
        </p:spPr>
        <p:txBody>
          <a:bodyPr/>
          <a:lstStyle/>
          <a:p>
            <a:r>
              <a:rPr lang="en-US" dirty="0" smtClean="0"/>
              <a:t>Example Manifest(single PR)</a:t>
            </a:r>
          </a:p>
          <a:p>
            <a:endParaRPr lang="en-US" sz="105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3534" y="1244468"/>
            <a:ext cx="7162800" cy="2308324"/>
          </a:xfrm>
          <a:prstGeom prst="rect">
            <a:avLst/>
          </a:prstGeom>
          <a:solidFill>
            <a:schemeClr val="bg2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"", 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commit-id": "38b20e4687f0ea97339943adea13783bd23d7868",            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core.git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"commit-id": "origin/</a:t>
            </a:r>
            <a:r>
              <a:rPr lang="en-US" sz="12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/406/merge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tasks.git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"under-test": true        </a:t>
            </a:r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9360" y="4866944"/>
            <a:ext cx="4228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when “under-test”= true,  then result will be written back to PR </a:t>
            </a:r>
          </a:p>
        </p:txBody>
      </p:sp>
      <p:sp>
        <p:nvSpPr>
          <p:cNvPr id="2" name="Rounded Rectangle 1"/>
          <p:cNvSpPr/>
          <p:nvPr/>
        </p:nvSpPr>
        <p:spPr>
          <a:xfrm rot="1195762">
            <a:off x="5570942" y="1474395"/>
            <a:ext cx="3077007" cy="412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How Manifest decouple the PR Gate logic</a:t>
            </a:r>
          </a:p>
        </p:txBody>
      </p:sp>
    </p:spTree>
    <p:extLst>
      <p:ext uri="{BB962C8B-B14F-4D97-AF65-F5344CB8AC3E}">
        <p14:creationId xmlns:p14="http://schemas.microsoft.com/office/powerpoint/2010/main" val="244112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How Manifest helps PR Gate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>
            <a:off x="379413" y="763535"/>
            <a:ext cx="8461728" cy="453804"/>
          </a:xfrm>
        </p:spPr>
        <p:txBody>
          <a:bodyPr/>
          <a:lstStyle/>
          <a:p>
            <a:r>
              <a:rPr lang="en-US" dirty="0"/>
              <a:t>Example Manifest</a:t>
            </a:r>
            <a:r>
              <a:rPr lang="en-US" sz="1800" dirty="0"/>
              <a:t>(PR </a:t>
            </a:r>
            <a:r>
              <a:rPr lang="en-US" sz="1800" dirty="0" smtClean="0"/>
              <a:t>on-tasks #407 depends on-</a:t>
            </a:r>
            <a:r>
              <a:rPr lang="en-US" sz="1800" dirty="0" err="1" smtClean="0"/>
              <a:t>taskgragh</a:t>
            </a:r>
            <a:r>
              <a:rPr lang="en-US" sz="1800" dirty="0" smtClean="0"/>
              <a:t> #300)</a:t>
            </a:r>
            <a:endParaRPr lang="en-US" dirty="0" smtClean="0"/>
          </a:p>
          <a:p>
            <a:endParaRPr lang="en-US" sz="105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3535" y="1573735"/>
            <a:ext cx="7162800" cy="3293209"/>
          </a:xfrm>
          <a:prstGeom prst="rect">
            <a:avLst/>
          </a:prstGeom>
          <a:solidFill>
            <a:schemeClr val="bg2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"", 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commit-id": "38b20e4687f0ea97339943adea13783bd23d7868",            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core.git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"",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"commit-id": "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origin/</a:t>
            </a:r>
            <a:r>
              <a:rPr lang="en-US" sz="12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/407/merge",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tasks.git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",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"under-test": true        </a:t>
            </a:r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"branch": "",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"commit-id":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origin/</a:t>
            </a:r>
            <a:r>
              <a:rPr lang="en-US" sz="12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/300/merge ",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repository": "https://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github.com/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taskgraph.git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</a:t>
            </a:r>
            <a:endParaRPr lang="en-US" sz="1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9360" y="4866944"/>
            <a:ext cx="4228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when “under-test”= true,  then result will be written back to PR </a:t>
            </a:r>
          </a:p>
        </p:txBody>
      </p:sp>
      <p:sp>
        <p:nvSpPr>
          <p:cNvPr id="7" name="Rounded Rectangle 6"/>
          <p:cNvSpPr/>
          <p:nvPr/>
        </p:nvSpPr>
        <p:spPr>
          <a:xfrm rot="1195762">
            <a:off x="5337741" y="1957083"/>
            <a:ext cx="3077007" cy="412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How Manifest decouple the PR Gate logic</a:t>
            </a:r>
          </a:p>
        </p:txBody>
      </p:sp>
    </p:spTree>
    <p:extLst>
      <p:ext uri="{BB962C8B-B14F-4D97-AF65-F5344CB8AC3E}">
        <p14:creationId xmlns:p14="http://schemas.microsoft.com/office/powerpoint/2010/main" val="216004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73276" y="210189"/>
            <a:ext cx="8458200" cy="42862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How Manifest helps PR Gate</a:t>
            </a:r>
            <a:endParaRPr lang="en-US" dirty="0">
              <a:solidFill>
                <a:srgbClr val="007DB8"/>
              </a:solidFill>
            </a:endParaRPr>
          </a:p>
        </p:txBody>
      </p:sp>
      <p:sp>
        <p:nvSpPr>
          <p:cNvPr id="9" name="Content Placeholder 1"/>
          <p:cNvSpPr>
            <a:spLocks noGrp="1"/>
          </p:cNvSpPr>
          <p:nvPr>
            <p:ph sz="quarter" idx="10"/>
          </p:nvPr>
        </p:nvSpPr>
        <p:spPr>
          <a:xfrm>
            <a:off x="379413" y="689892"/>
            <a:ext cx="8461728" cy="453804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Manifest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inter </a:t>
            </a:r>
            <a:r>
              <a:rPr lang="en-US" sz="1800" dirty="0" smtClean="0"/>
              <a:t>dependency PR: on-tasks #408; on-</a:t>
            </a:r>
            <a:r>
              <a:rPr lang="en-US" sz="1800" dirty="0" err="1" smtClean="0"/>
              <a:t>taskgragh</a:t>
            </a:r>
            <a:r>
              <a:rPr lang="en-US" sz="1800" dirty="0" smtClean="0"/>
              <a:t> #301)</a:t>
            </a:r>
            <a:endParaRPr lang="en-US" dirty="0" smtClean="0"/>
          </a:p>
          <a:p>
            <a:endParaRPr lang="en-US" sz="105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3534" y="1634058"/>
            <a:ext cx="6896458" cy="3416320"/>
          </a:xfrm>
          <a:prstGeom prst="rect">
            <a:avLst/>
          </a:prstGeom>
          <a:solidFill>
            <a:schemeClr val="bg2"/>
          </a:solidFill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"",  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commit-id": "38b20e4687f0ea97339943adea13783bd23d7868",            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core.git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          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"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branch": 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"commit-id": "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origin/</a:t>
            </a:r>
            <a:r>
              <a:rPr lang="en-US" sz="12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/408/merge",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"repository": "https://github.com/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tasks.git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"under-test": true        </a:t>
            </a:r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"branch": "", </a:t>
            </a:r>
            <a:endParaRPr lang="en-US" sz="12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"commit-id":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origin/</a:t>
            </a:r>
            <a:r>
              <a:rPr lang="en-US" sz="12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/301/merge ",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"repository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":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"https://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github.com/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RackHD</a:t>
            </a:r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/on-</a:t>
            </a:r>
            <a:r>
              <a:rPr lang="en-US" sz="12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taskgraph.git</a:t>
            </a:r>
            <a:r>
              <a:rPr lang="en-US" sz="12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",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"</a:t>
            </a:r>
            <a:r>
              <a:rPr lang="en-US" sz="1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under-test": true        </a:t>
            </a:r>
            <a:endParaRPr lang="en-US" sz="1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}, </a:t>
            </a:r>
          </a:p>
          <a:p>
            <a:r>
              <a:rPr lang="en-US" sz="12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19360" y="4866944"/>
            <a:ext cx="42283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bg1"/>
              </a:buClr>
            </a:pPr>
            <a:r>
              <a:rPr lang="en-US" sz="8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when “under-test”= true,  then result will be written back to PR </a:t>
            </a:r>
          </a:p>
        </p:txBody>
      </p:sp>
      <p:sp>
        <p:nvSpPr>
          <p:cNvPr id="7" name="Rounded Rectangle 6"/>
          <p:cNvSpPr/>
          <p:nvPr/>
        </p:nvSpPr>
        <p:spPr>
          <a:xfrm rot="1195762">
            <a:off x="5276370" y="1989895"/>
            <a:ext cx="3077007" cy="41216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05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How Manifest decouple the PR Gate logic</a:t>
            </a:r>
          </a:p>
        </p:txBody>
      </p:sp>
    </p:spTree>
    <p:extLst>
      <p:ext uri="{BB962C8B-B14F-4D97-AF65-F5344CB8AC3E}">
        <p14:creationId xmlns:p14="http://schemas.microsoft.com/office/powerpoint/2010/main" val="50734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016_DellEMC_ppt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6_DellEMC_ppt_template [Read-Only]" id="{C61176F5-88B5-41E5-A1E3-B4ABD54A5619}" vid="{59D6E607-964F-4100-BFE4-0019A8BD24A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2016_DellEMC_ppt_template</Template>
  <TotalTime>3596</TotalTime>
  <Words>874</Words>
  <Application>Microsoft Office PowerPoint</Application>
  <PresentationFormat>On-screen Show (16:9)</PresentationFormat>
  <Paragraphs>192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黑体</vt:lpstr>
      <vt:lpstr>Arial</vt:lpstr>
      <vt:lpstr>Arial Black</vt:lpstr>
      <vt:lpstr>Calibri</vt:lpstr>
      <vt:lpstr>Courier New</vt:lpstr>
      <vt:lpstr>Museo For Dell 300</vt:lpstr>
      <vt:lpstr>Museo Sans For Dell</vt:lpstr>
      <vt:lpstr>Verdana</vt:lpstr>
      <vt:lpstr>Wingdings</vt:lpstr>
      <vt:lpstr>2016_DellEMC_ppt_template</vt:lpstr>
      <vt:lpstr>ORFS# / Subject</vt:lpstr>
      <vt:lpstr>Why pipeline</vt:lpstr>
      <vt:lpstr>Jenkins jobs</vt:lpstr>
      <vt:lpstr>MASTER CI</vt:lpstr>
      <vt:lpstr>PR GATE</vt:lpstr>
      <vt:lpstr>How Manifest helps PR Gate</vt:lpstr>
      <vt:lpstr>How Manifest helps PR Gate</vt:lpstr>
      <vt:lpstr>How Manifest helps PR Gate</vt:lpstr>
      <vt:lpstr>How Manifest helps PR Gate</vt:lpstr>
      <vt:lpstr>PR GATE</vt:lpstr>
      <vt:lpstr>PR GATE</vt:lpstr>
      <vt:lpstr>Implementation</vt:lpstr>
      <vt:lpstr>Next step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READ – INSTRUCTIONS FOR ADDING PAGE NUMBERS “X of Y” IN POWERPOINT 2013  For internal presentations only. You do not need to add this for external/customer/partner presentations.  If you are working in PowerPoint 2013, you must manually add the total number of pages to your deck. Total number of pages = Y</dc:title>
  <dc:creator>Sullivan Jr., Thomas</dc:creator>
  <cp:keywords>Internal Use</cp:keywords>
  <cp:lastModifiedBy>Sullivan Jr., Thomas</cp:lastModifiedBy>
  <cp:revision>75</cp:revision>
  <cp:lastPrinted>2014-02-14T16:26:12Z</cp:lastPrinted>
  <dcterms:created xsi:type="dcterms:W3CDTF">2016-09-08T21:15:29Z</dcterms:created>
  <dcterms:modified xsi:type="dcterms:W3CDTF">2017-03-20T18:31:34Z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